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75" r:id="rId3"/>
    <p:sldMasterId id="2147483678" r:id="rId4"/>
    <p:sldMasterId id="2147483690" r:id="rId5"/>
  </p:sldMasterIdLst>
  <p:notesMasterIdLst>
    <p:notesMasterId r:id="rId31"/>
  </p:notesMasterIdLst>
  <p:sldIdLst>
    <p:sldId id="299" r:id="rId6"/>
    <p:sldId id="300" r:id="rId7"/>
    <p:sldId id="301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79" r:id="rId26"/>
    <p:sldId id="277" r:id="rId27"/>
    <p:sldId id="278" r:id="rId28"/>
    <p:sldId id="287" r:id="rId29"/>
    <p:sldId id="288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293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8B8ED-6B29-4C80-B30B-545A0D2E1314}" type="datetimeFigureOut">
              <a:rPr lang="en-CA" smtClean="0"/>
              <a:t>2020-01-15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02D45-9C69-4D04-BF5B-0326244F166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91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67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01" indent="-285692" defTabSz="93167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770" indent="-228553" defTabSz="93167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99876" indent="-228553" defTabSz="93167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6986" indent="-228553" defTabSz="93167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092" indent="-228553" defTabSz="931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200" indent="-228553" defTabSz="931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309" indent="-228553" defTabSz="931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415" indent="-228553" defTabSz="931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31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75D2D6-0494-4FC8-BF4C-87016468950B}" type="slidenum">
              <a:rPr kumimoji="0" lang="fr-C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31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CA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 alt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7980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217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04737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dirty="0"/>
              <a:t> </a:t>
            </a:r>
            <a:endParaRPr lang="en-CA" dirty="0"/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F9EF26-DDA1-4B08-98B3-1DD241B5BEF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95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_template_Lands and minerals_A_cover_f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6224" y="1271986"/>
            <a:ext cx="5890035" cy="1102519"/>
          </a:xfrm>
        </p:spPr>
        <p:txBody>
          <a:bodyPr/>
          <a:lstStyle>
            <a:lvl1pPr algn="l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dirty="0" smtClean="0"/>
              <a:t>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224" y="2475773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1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63000" y="-38100"/>
            <a:ext cx="381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436FB-673F-4B45-B8D2-3030CC3EE4D8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69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63000" y="-38100"/>
            <a:ext cx="381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22259-738C-4895-9EF5-9FA96FDB5EA4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200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63000" y="-38100"/>
            <a:ext cx="381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478A0-1D91-49FD-88B5-827C141BEA35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45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1"/>
            <a:ext cx="2057400" cy="436602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1"/>
            <a:ext cx="6019800" cy="43660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63000" y="-38100"/>
            <a:ext cx="381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45C91-0951-44D3-B935-E7D9925D635E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381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_template_Lands and minerals_A_cover_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6224" y="1271986"/>
            <a:ext cx="5890035" cy="1102519"/>
          </a:xfrm>
        </p:spPr>
        <p:txBody>
          <a:bodyPr/>
          <a:lstStyle>
            <a:lvl1pPr algn="l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dirty="0"/>
              <a:t>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224" y="2475773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2A73C-9034-A84C-A499-B2401DD07E77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022" y="1111943"/>
            <a:ext cx="1180800" cy="115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99FDE-A601-434B-BE22-C5498B339DA5}"/>
              </a:ext>
            </a:extLst>
          </p:cNvPr>
          <p:cNvSpPr txBox="1"/>
          <p:nvPr userDrawn="1"/>
        </p:nvSpPr>
        <p:spPr>
          <a:xfrm>
            <a:off x="5542961" y="-452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2" descr="GSC-logo">
            <a:extLst>
              <a:ext uri="{FF2B5EF4-FFF2-40B4-BE49-F238E27FC236}">
                <a16:creationId xmlns:a16="http://schemas.microsoft.com/office/drawing/2014/main" id="{D29552C3-E068-694A-8B54-261AB34735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7617" y="1140813"/>
            <a:ext cx="115140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943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01790" y="4767405"/>
            <a:ext cx="395291" cy="273844"/>
          </a:xfrm>
        </p:spPr>
        <p:txBody>
          <a:bodyPr/>
          <a:lstStyle/>
          <a:p>
            <a:fld id="{0D297C05-AC99-294D-B757-1B4E4231E77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56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ESS_blue template_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0338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95895"/>
      </p:ext>
    </p:extLst>
  </p:cSld>
  <p:clrMapOvr>
    <a:masterClrMapping/>
  </p:clrMapOvr>
  <p:transition spd="slow">
    <p:strips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86879"/>
              </a:buClr>
              <a:buFont typeface="Wingdings" charset="2"/>
              <a:buChar char="§"/>
              <a:defRPr/>
            </a:lvl1pPr>
            <a:lvl2pPr>
              <a:buClr>
                <a:srgbClr val="486879"/>
              </a:buClr>
              <a:buFont typeface="Wingdings" charset="2"/>
              <a:buChar char="§"/>
              <a:defRPr/>
            </a:lvl2pPr>
            <a:lvl3pPr>
              <a:buClr>
                <a:srgbClr val="486879"/>
              </a:buClr>
              <a:buFont typeface="Wingdings" charset="2"/>
              <a:buChar char="§"/>
              <a:defRPr/>
            </a:lvl3pPr>
            <a:lvl4pPr>
              <a:buClr>
                <a:srgbClr val="486879"/>
              </a:buClr>
              <a:buFont typeface="Wingdings" charset="2"/>
              <a:buChar char="§"/>
              <a:defRPr/>
            </a:lvl4pPr>
            <a:lvl5pPr>
              <a:buClr>
                <a:srgbClr val="486879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3AEC16FB-E851-465B-B215-425C640FE07C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2D32AC20-D6AC-4BC5-9702-3938D8449808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950893"/>
      </p:ext>
    </p:extLst>
  </p:cSld>
  <p:clrMapOvr>
    <a:masterClrMapping/>
  </p:clrMapOvr>
  <p:transition spd="slow">
    <p:strips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F34E223C-05F3-4452-835B-ABE0C7084368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18485E1D-7290-4698-8461-EFFC1543EDD3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78284"/>
      </p:ext>
    </p:extLst>
  </p:cSld>
  <p:clrMapOvr>
    <a:masterClrMapping/>
  </p:clrMapOvr>
  <p:transition spd="slow">
    <p:strips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C6597AB0-17DF-495F-971F-59CF0B38E63F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D314AED1-18ED-4533-92FF-31148B3A6131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74455"/>
      </p:ext>
    </p:extLst>
  </p:cSld>
  <p:clrMapOvr>
    <a:masterClrMapping/>
  </p:clrMapOvr>
  <p:transition spd="slow"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97C05-AC99-294D-B757-1B4E4231E7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25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AAB80108-DB2D-4E7C-8BCD-F9B18B273CCF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AAB3520D-A099-43B8-B8DF-F1A1F9C588F1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150822"/>
      </p:ext>
    </p:extLst>
  </p:cSld>
  <p:clrMapOvr>
    <a:masterClrMapping/>
  </p:clrMapOvr>
  <p:transition spd="slow">
    <p:strips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00A16B36-C3DD-4D87-8800-76B24E54BD8D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AE497BE2-1C56-485D-BCE9-7B001BC112C5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65707"/>
      </p:ext>
    </p:extLst>
  </p:cSld>
  <p:clrMapOvr>
    <a:masterClrMapping/>
  </p:clrMapOvr>
  <p:transition spd="slow">
    <p:strips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34611523-C39E-4ED3-A28C-A8E16514F084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9D42EB60-52DC-4C21-BFDF-2336E5C524BA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63776"/>
      </p:ext>
    </p:extLst>
  </p:cSld>
  <p:clrMapOvr>
    <a:masterClrMapping/>
  </p:clrMapOvr>
  <p:transition spd="slow">
    <p:strips dir="r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C0D36509-9109-4CB0-906A-C7D8B5D3417E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D3E3108B-E4C9-4D0B-AFB6-D329B0141B49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24542"/>
      </p:ext>
    </p:extLst>
  </p:cSld>
  <p:clrMapOvr>
    <a:masterClrMapping/>
  </p:clrMapOvr>
  <p:transition spd="slow">
    <p:strips dir="r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1636680A-A578-47B3-8005-6680E8D70BA9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955936A7-20EC-46E5-B5A2-91FEA080C522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7664"/>
      </p:ext>
    </p:extLst>
  </p:cSld>
  <p:clrMapOvr>
    <a:masterClrMapping/>
  </p:clrMapOvr>
  <p:transition spd="slow">
    <p:strips dir="r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72CF5543-3DA1-4773-BF41-E6B61DE6E7F8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7CAE7385-AE7A-40DA-8F78-611E2B5103D4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04545"/>
      </p:ext>
    </p:extLst>
  </p:cSld>
  <p:clrMapOvr>
    <a:masterClrMapping/>
  </p:clrMapOvr>
  <p:transition spd="slow">
    <p:strips dir="r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66EABC34-849B-4619-9E78-CA7277DAC030}" type="datetime1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1/15/2020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effectLst/>
                <a:latin typeface="+mn-lt"/>
                <a:cs typeface="+mn-cs"/>
              </a:defRPr>
            </a:lvl1pPr>
          </a:lstStyle>
          <a:p>
            <a:pPr defTabSz="342900">
              <a:defRPr/>
            </a:pPr>
            <a:fld id="{3AE92A9C-09D6-4ED7-BE15-1F5FECA8EC61}" type="slidenum">
              <a:rPr lang="en-CA" smtClean="0">
                <a:solidFill>
                  <a:prstClr val="black"/>
                </a:solidFill>
              </a:rPr>
              <a:pPr defTabSz="342900">
                <a:defRPr/>
              </a:pPr>
              <a:t>‹N°›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68136"/>
      </p:ext>
    </p:extLst>
  </p:cSld>
  <p:clrMapOvr>
    <a:masterClrMapping/>
  </p:clrMapOvr>
  <p:transition spd="slow">
    <p:strips dir="r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_template_Lands and minerals_A_cover_f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3587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6225" y="1271987"/>
            <a:ext cx="5890035" cy="1102519"/>
          </a:xfrm>
        </p:spPr>
        <p:txBody>
          <a:bodyPr/>
          <a:lstStyle>
            <a:lvl1pPr algn="l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dirty="0" smtClean="0"/>
              <a:t>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224" y="2475773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481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97C05-AC99-294D-B757-1B4E4231E7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1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gre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es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200150"/>
            <a:ext cx="7315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7"/>
          <p:cNvSpPr>
            <a:spLocks noChangeShapeType="1"/>
          </p:cNvSpPr>
          <p:nvPr userDrawn="1"/>
        </p:nvSpPr>
        <p:spPr bwMode="auto">
          <a:xfrm>
            <a:off x="990600" y="1200150"/>
            <a:ext cx="7391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 sz="135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00300"/>
            <a:ext cx="7772400" cy="70008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07350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086100"/>
            <a:ext cx="7772400" cy="120015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26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21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63000" y="-38100"/>
            <a:ext cx="381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EA903-6CA0-483F-B44B-FA10B7B6FFE2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97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63000" y="-38100"/>
            <a:ext cx="381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C8752-D8B9-403B-96BD-A54D2D6D353C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97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Slide Number Placeholder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63000" y="-38100"/>
            <a:ext cx="381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8E25E-D70E-41AF-A460-8F9A5CBEF4F9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26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63000" y="-38100"/>
            <a:ext cx="381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C1323-7CCA-4833-A7B3-856B54D17267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83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63000" y="-38100"/>
            <a:ext cx="381000" cy="228600"/>
          </a:xfrm>
        </p:spPr>
        <p:txBody>
          <a:bodyPr/>
          <a:lstStyle>
            <a:lvl1pPr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EABF90B8-0099-4373-A81A-C1D52CBA2C40}" type="slidenum">
              <a:rPr lang="en-US" altLang="en-US"/>
              <a:pPr>
                <a:defRPr/>
              </a:pPr>
              <a:t>‹N°›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480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_template_NRCAN_A_inside_f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66224" y="4335566"/>
            <a:ext cx="497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© Sa Majesté la Reine du chef du Canada, représentée par le ministre des Ressources naturelles, 2017</a:t>
            </a:r>
            <a:endParaRPr lang="en-CA" sz="800" kern="1200" dirty="0" smtClean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  <a:p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52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accent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9"/>
          <p:cNvSpPr>
            <a:spLocks noChangeArrowheads="1"/>
          </p:cNvSpPr>
          <p:nvPr userDrawn="1"/>
        </p:nvSpPr>
        <p:spPr bwMode="auto">
          <a:xfrm>
            <a:off x="2514600" y="0"/>
            <a:ext cx="3733800" cy="171450"/>
          </a:xfrm>
          <a:prstGeom prst="rect">
            <a:avLst/>
          </a:prstGeom>
          <a:solidFill>
            <a:srgbClr val="9BB9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CA" altLang="en-US" sz="1350" smtClean="0"/>
          </a:p>
        </p:txBody>
      </p:sp>
      <p:sp>
        <p:nvSpPr>
          <p:cNvPr id="1032" name="Rectangle 10"/>
          <p:cNvSpPr>
            <a:spLocks noChangeArrowheads="1"/>
          </p:cNvSpPr>
          <p:nvPr userDrawn="1"/>
        </p:nvSpPr>
        <p:spPr bwMode="auto">
          <a:xfrm>
            <a:off x="0" y="0"/>
            <a:ext cx="2895600" cy="171450"/>
          </a:xfrm>
          <a:prstGeom prst="rect">
            <a:avLst/>
          </a:prstGeom>
          <a:solidFill>
            <a:srgbClr val="557D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CA" altLang="en-US" sz="1350" smtClean="0"/>
          </a:p>
        </p:txBody>
      </p:sp>
      <p:sp>
        <p:nvSpPr>
          <p:cNvPr id="1033" name="Rectangle 11"/>
          <p:cNvSpPr>
            <a:spLocks noChangeArrowheads="1"/>
          </p:cNvSpPr>
          <p:nvPr userDrawn="1"/>
        </p:nvSpPr>
        <p:spPr bwMode="auto">
          <a:xfrm>
            <a:off x="6019800" y="0"/>
            <a:ext cx="3124200" cy="171450"/>
          </a:xfrm>
          <a:prstGeom prst="rect">
            <a:avLst/>
          </a:prstGeom>
          <a:solidFill>
            <a:srgbClr val="C4D6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CA" altLang="en-US" sz="1350" smtClean="0"/>
          </a:p>
        </p:txBody>
      </p:sp>
      <p:sp>
        <p:nvSpPr>
          <p:cNvPr id="1029" name="TextBox 6"/>
          <p:cNvSpPr txBox="1">
            <a:spLocks noChangeArrowheads="1"/>
          </p:cNvSpPr>
          <p:nvPr userDrawn="1"/>
        </p:nvSpPr>
        <p:spPr bwMode="auto">
          <a:xfrm>
            <a:off x="0" y="-16669"/>
            <a:ext cx="21717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CA" altLang="en-US" sz="750" dirty="0" smtClean="0">
                <a:solidFill>
                  <a:srgbClr val="D9D9D9"/>
                </a:solidFill>
              </a:rPr>
              <a:t>GIN 15 Jan 2020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86600" y="-60723"/>
            <a:ext cx="2057400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9A2E5E0-7824-4BB5-8BC5-0F887A58A0D3}" type="slidenum">
              <a:rPr lang="en-CA"/>
              <a:pPr>
                <a:defRPr/>
              </a:pPr>
              <a:t>‹N°›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812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557D5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557D55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557D55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557D55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557D55"/>
          </a:solidFill>
          <a:latin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700" b="1">
          <a:solidFill>
            <a:srgbClr val="557D55"/>
          </a:solidFill>
          <a:latin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700" b="1">
          <a:solidFill>
            <a:srgbClr val="557D55"/>
          </a:solidFill>
          <a:latin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700" b="1">
          <a:solidFill>
            <a:srgbClr val="557D55"/>
          </a:solidFill>
          <a:latin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700" b="1">
          <a:solidFill>
            <a:srgbClr val="557D55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9BB99B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9BB99B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rgbClr val="9BB99B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rgbClr val="9BB99B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rgbClr val="9BB99B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rgbClr val="9BB99B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rgbClr val="9BB99B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rgbClr val="9BB99B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rgbClr val="9BB99B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_template_NRCAN_A_inside_e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534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36898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9553" y="4767405"/>
            <a:ext cx="386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66224" y="4335566"/>
            <a:ext cx="497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© Her Majesty the Queen in Right of Canada, as represented by the Minister of Natural Resources, 2017</a:t>
            </a:r>
          </a:p>
          <a:p>
            <a:endParaRPr lang="en-US" sz="800" dirty="0">
              <a:latin typeface="Arial"/>
              <a:cs typeface="Arial"/>
            </a:endParaRPr>
          </a:p>
        </p:txBody>
      </p:sp>
      <p:pic>
        <p:nvPicPr>
          <p:cNvPr id="7" name="Picture 22" descr="GSC-logo">
            <a:extLst>
              <a:ext uri="{FF2B5EF4-FFF2-40B4-BE49-F238E27FC236}">
                <a16:creationId xmlns:a16="http://schemas.microsoft.com/office/drawing/2014/main" id="{19F80EB8-044D-A942-8AA2-B3265785A5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4474" y="123534"/>
            <a:ext cx="115140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46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chemeClr val="accent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 userDrawn="1"/>
        </p:nvSpPr>
        <p:spPr bwMode="auto">
          <a:xfrm>
            <a:off x="2514600" y="0"/>
            <a:ext cx="3733800" cy="171450"/>
          </a:xfrm>
          <a:prstGeom prst="rect">
            <a:avLst/>
          </a:prstGeom>
          <a:solidFill>
            <a:srgbClr val="4868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29" name="Rectangle 9"/>
          <p:cNvSpPr>
            <a:spLocks noChangeArrowheads="1"/>
          </p:cNvSpPr>
          <p:nvPr userDrawn="1"/>
        </p:nvSpPr>
        <p:spPr bwMode="auto">
          <a:xfrm>
            <a:off x="0" y="0"/>
            <a:ext cx="2895600" cy="171450"/>
          </a:xfrm>
          <a:prstGeom prst="rect">
            <a:avLst/>
          </a:prstGeom>
          <a:solidFill>
            <a:srgbClr val="25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30" name="Rectangle 11"/>
          <p:cNvSpPr>
            <a:spLocks noChangeArrowheads="1"/>
          </p:cNvSpPr>
          <p:nvPr userDrawn="1"/>
        </p:nvSpPr>
        <p:spPr bwMode="auto">
          <a:xfrm>
            <a:off x="6019800" y="0"/>
            <a:ext cx="3124200" cy="171450"/>
          </a:xfrm>
          <a:prstGeom prst="rect">
            <a:avLst/>
          </a:prstGeom>
          <a:solidFill>
            <a:srgbClr val="6C93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 bwMode="auto">
          <a:xfrm>
            <a:off x="7010400" y="0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r">
              <a:defRPr sz="1200"/>
            </a:lvl1pPr>
          </a:lstStyle>
          <a:p>
            <a:pPr defTabSz="342900">
              <a:defRPr/>
            </a:pPr>
            <a:fld id="{90107486-5F78-4A5E-B8A1-3C5C7B8FA952}" type="slidenum">
              <a:rPr lang="en-US" sz="900">
                <a:solidFill>
                  <a:prstClr val="black"/>
                </a:solidFill>
                <a:cs typeface="Arial" pitchFamily="34" charset="0"/>
              </a:rPr>
              <a:pPr defTabSz="342900">
                <a:defRPr/>
              </a:pPr>
              <a:t>‹N°›</a:t>
            </a:fld>
            <a:endParaRPr lang="en-US" sz="90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1032" name="Picture 12" descr="Canada logo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4800600"/>
            <a:ext cx="1295400" cy="2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5" descr="nrcan_fip_e_2c_55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4900612"/>
            <a:ext cx="2590800" cy="14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63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 spd="slow">
    <p:strips dir="rd"/>
  </p:transition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700" b="1" kern="1200">
          <a:solidFill>
            <a:srgbClr val="486879"/>
          </a:solidFill>
          <a:latin typeface="Myriad Pro"/>
          <a:ea typeface="Myriad Pro"/>
          <a:cs typeface="Myriad Pro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486879"/>
          </a:solidFill>
          <a:latin typeface="Myriad Pro"/>
          <a:ea typeface="Myriad Pro"/>
          <a:cs typeface="Myriad Pro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486879"/>
          </a:solidFill>
          <a:latin typeface="Myriad Pro"/>
          <a:ea typeface="Myriad Pro"/>
          <a:cs typeface="Myriad Pro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486879"/>
          </a:solidFill>
          <a:latin typeface="Myriad Pro"/>
          <a:ea typeface="Myriad Pro"/>
          <a:cs typeface="Myriad Pro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486879"/>
          </a:solidFill>
          <a:latin typeface="Myriad Pro"/>
          <a:ea typeface="Myriad Pro"/>
          <a:cs typeface="Myriad Pro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700" b="1">
          <a:solidFill>
            <a:srgbClr val="486879"/>
          </a:solidFill>
          <a:latin typeface="Myriad Pro"/>
          <a:ea typeface="Myriad Pro"/>
          <a:cs typeface="Myriad Pro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700" b="1">
          <a:solidFill>
            <a:srgbClr val="486879"/>
          </a:solidFill>
          <a:latin typeface="Myriad Pro"/>
          <a:ea typeface="Myriad Pro"/>
          <a:cs typeface="Myriad Pro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700" b="1">
          <a:solidFill>
            <a:srgbClr val="486879"/>
          </a:solidFill>
          <a:latin typeface="Myriad Pro"/>
          <a:ea typeface="Myriad Pro"/>
          <a:cs typeface="Myriad Pro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700" b="1">
          <a:solidFill>
            <a:srgbClr val="486879"/>
          </a:solidFill>
          <a:latin typeface="Myriad Pro"/>
          <a:ea typeface="Myriad Pro"/>
          <a:cs typeface="Myriad Pro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Clr>
          <a:srgbClr val="486879"/>
        </a:buClr>
        <a:buFont typeface="Wingdings" pitchFamily="2" charset="2"/>
        <a:buChar char="§"/>
        <a:defRPr sz="2400" kern="1200">
          <a:solidFill>
            <a:schemeClr val="tx1"/>
          </a:solidFill>
          <a:latin typeface="Myriad Pro"/>
          <a:ea typeface="Myriad Pro"/>
          <a:cs typeface="Myriad Pro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Clr>
          <a:srgbClr val="486879"/>
        </a:buClr>
        <a:buFont typeface="Wingdings" pitchFamily="2" charset="2"/>
        <a:buChar char="§"/>
        <a:defRPr sz="2100" kern="1200">
          <a:solidFill>
            <a:schemeClr val="tx1"/>
          </a:solidFill>
          <a:latin typeface="Myriad Pro"/>
          <a:ea typeface="Myriad Pro"/>
          <a:cs typeface="Myriad Pro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Clr>
          <a:srgbClr val="486879"/>
        </a:buClr>
        <a:buFont typeface="Wingdings" pitchFamily="2" charset="2"/>
        <a:buChar char="§"/>
        <a:defRPr sz="1800" kern="1200">
          <a:solidFill>
            <a:schemeClr val="tx1"/>
          </a:solidFill>
          <a:latin typeface="Myriad Pro"/>
          <a:ea typeface="Myriad Pro"/>
          <a:cs typeface="Myriad Pro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Clr>
          <a:srgbClr val="486879"/>
        </a:buClr>
        <a:buFont typeface="Wingdings" pitchFamily="2" charset="2"/>
        <a:buChar char="§"/>
        <a:defRPr sz="1500" kern="1200">
          <a:solidFill>
            <a:schemeClr val="tx1"/>
          </a:solidFill>
          <a:latin typeface="Myriad Pro"/>
          <a:ea typeface="Myriad Pro"/>
          <a:cs typeface="Myriad Pro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Clr>
          <a:srgbClr val="486879"/>
        </a:buClr>
        <a:buFont typeface="Wingdings" pitchFamily="2" charset="2"/>
        <a:buChar char="§"/>
        <a:defRPr sz="1500" kern="1200">
          <a:solidFill>
            <a:schemeClr val="tx1"/>
          </a:solidFill>
          <a:latin typeface="Myriad Pro"/>
          <a:ea typeface="Myriad Pro"/>
          <a:cs typeface="Myriad Pr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_template_NRCAN_A_inside_f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3824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66225" y="4335566"/>
            <a:ext cx="497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© Sa Majesté la Reine du chef du Canada, représentée par le ministre des Ressources naturelles, 2017</a:t>
            </a:r>
            <a:endParaRPr lang="en-CA" sz="800" kern="1200" dirty="0" smtClean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  <a:p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03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ctr" defTabSz="457189" rtl="0" eaLnBrk="1" latinLnBrk="0" hangingPunct="1">
        <a:spcBef>
          <a:spcPct val="0"/>
        </a:spcBef>
        <a:buNone/>
        <a:defRPr sz="4000" b="1" kern="1200">
          <a:solidFill>
            <a:schemeClr val="accent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538844"/>
            <a:ext cx="6822831" cy="2882999"/>
          </a:xfrm>
        </p:spPr>
        <p:txBody>
          <a:bodyPr>
            <a:normAutofit fontScale="90000"/>
          </a:bodyPr>
          <a:lstStyle/>
          <a:p>
            <a:pPr algn="ctr"/>
            <a:r>
              <a:rPr lang="fr-CA" sz="3600" dirty="0">
                <a:latin typeface="+mn-lt"/>
              </a:rPr>
              <a:t/>
            </a:r>
            <a:br>
              <a:rPr lang="fr-CA" sz="3600" dirty="0">
                <a:latin typeface="+mn-lt"/>
              </a:rPr>
            </a:br>
            <a:r>
              <a:rPr lang="fr-CA" sz="3600" dirty="0">
                <a:latin typeface="+mn-lt"/>
              </a:rPr>
              <a:t>DIALOGUE NATIONAL SUR LES EAUX SOUTERRAINES</a:t>
            </a:r>
            <a:br>
              <a:rPr lang="fr-CA" sz="3600" dirty="0">
                <a:latin typeface="+mn-lt"/>
              </a:rPr>
            </a:br>
            <a:r>
              <a:rPr lang="fr-CA" sz="3600" dirty="0">
                <a:latin typeface="+mn-lt"/>
              </a:rPr>
              <a:t>-</a:t>
            </a:r>
            <a:br>
              <a:rPr lang="fr-CA" sz="3600" dirty="0">
                <a:latin typeface="+mn-lt"/>
              </a:rPr>
            </a:br>
            <a:r>
              <a:rPr lang="en-CA" sz="3600" dirty="0">
                <a:latin typeface="+mn-lt"/>
              </a:rPr>
              <a:t>NATIONAL DIALOGUE ON GROUNDWATER </a:t>
            </a:r>
            <a:r>
              <a:rPr lang="fr-FR" sz="3200" dirty="0">
                <a:latin typeface="+mn-lt"/>
              </a:rPr>
              <a:t/>
            </a:r>
            <a:br>
              <a:rPr lang="fr-FR" sz="3200" dirty="0">
                <a:latin typeface="+mn-lt"/>
              </a:rPr>
            </a:br>
            <a:endParaRPr lang="fr-CA" sz="32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132998"/>
            <a:ext cx="6822831" cy="1314450"/>
          </a:xfrm>
        </p:spPr>
        <p:txBody>
          <a:bodyPr/>
          <a:lstStyle/>
          <a:p>
            <a:pPr algn="ctr"/>
            <a:endParaRPr lang="en-US" sz="2800" dirty="0">
              <a:latin typeface="+mn-lt"/>
            </a:endParaRPr>
          </a:p>
          <a:p>
            <a:pPr algn="ctr"/>
            <a:r>
              <a:rPr lang="en-US" sz="2400" dirty="0">
                <a:latin typeface="+mn-lt"/>
              </a:rPr>
              <a:t>January 15, 2020 (1 – 2pm (ET))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6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005FA-DCCD-D44E-88E3-0A3B209E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 / Impact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28AF-9384-3341-9D84-322224BF5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6236758" cy="3394472"/>
          </a:xfrm>
        </p:spPr>
        <p:txBody>
          <a:bodyPr>
            <a:normAutofit/>
          </a:bodyPr>
          <a:lstStyle/>
          <a:p>
            <a:r>
              <a:rPr lang="en-US" sz="2800" dirty="0"/>
              <a:t>Science based classification </a:t>
            </a:r>
          </a:p>
          <a:p>
            <a:r>
              <a:rPr lang="en-US" sz="2800" dirty="0"/>
              <a:t>National application</a:t>
            </a:r>
          </a:p>
          <a:p>
            <a:r>
              <a:rPr lang="en-US" sz="2800" dirty="0"/>
              <a:t>Information consolidation</a:t>
            </a:r>
          </a:p>
          <a:p>
            <a:r>
              <a:rPr lang="en-US" sz="2800" dirty="0"/>
              <a:t>Framework for national synthesis products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23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682" y="1221600"/>
            <a:ext cx="5829300" cy="3294366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sz="2400" dirty="0">
                <a:solidFill>
                  <a:srgbClr val="000066"/>
                </a:solidFill>
              </a:rPr>
              <a:t>Mapping the Principal Bedrock Aquifers of Canada</a:t>
            </a:r>
            <a:r>
              <a:rPr lang="en-CA" sz="2100" dirty="0">
                <a:solidFill>
                  <a:srgbClr val="000066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2100" dirty="0">
                <a:solidFill>
                  <a:srgbClr val="000066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21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21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15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15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15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15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15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Alfonso Rivera</a:t>
            </a:r>
            <a:br>
              <a:rPr lang="en-CA" sz="15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15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15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12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12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i="1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Geological Survey of Canada</a:t>
            </a:r>
            <a:r>
              <a:rPr lang="en-CA" sz="1200" i="1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1200" i="1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1200" i="1" spc="-68" dirty="0">
              <a:solidFill>
                <a:srgbClr val="0000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316" name="Subtitle 6"/>
          <p:cNvSpPr>
            <a:spLocks noGrp="1"/>
          </p:cNvSpPr>
          <p:nvPr>
            <p:ph type="subTitle" idx="1"/>
          </p:nvPr>
        </p:nvSpPr>
        <p:spPr>
          <a:xfrm>
            <a:off x="2087724" y="4463764"/>
            <a:ext cx="5010150" cy="268226"/>
          </a:xfrm>
        </p:spPr>
        <p:txBody>
          <a:bodyPr/>
          <a:lstStyle/>
          <a:p>
            <a:r>
              <a:rPr lang="en-CA" sz="105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Quebec City, January 15, 2020</a:t>
            </a:r>
            <a:endParaRPr lang="en-CA" altLang="en-US" sz="1050" b="1" dirty="0">
              <a:solidFill>
                <a:srgbClr val="0000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8967" y="7824"/>
            <a:ext cx="1058168" cy="105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30557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25706" y="1599642"/>
            <a:ext cx="5292588" cy="2862318"/>
          </a:xfrm>
          <a:noFill/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Clr>
                <a:srgbClr val="000066"/>
              </a:buClr>
              <a:buNone/>
            </a:pPr>
            <a:endParaRPr lang="en-CA" altLang="en-US" sz="1800" b="1" dirty="0">
              <a:solidFill>
                <a:srgbClr val="FF3300"/>
              </a:solidFill>
              <a:latin typeface="Verdana" pitchFamily="34" charset="0"/>
            </a:endParaRPr>
          </a:p>
          <a:p>
            <a:pPr marL="342900" indent="-342900" eaLnBrk="1" hangingPunct="1">
              <a:buClr>
                <a:srgbClr val="000066"/>
              </a:buClr>
              <a:buFont typeface="+mj-lt"/>
              <a:buAutoNum type="arabicPeriod"/>
            </a:pPr>
            <a:r>
              <a:rPr lang="en-CA" altLang="en-US" sz="1800" b="1" dirty="0">
                <a:solidFill>
                  <a:srgbClr val="000066"/>
                </a:solidFill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 – objective</a:t>
            </a:r>
          </a:p>
          <a:p>
            <a:pPr marL="342900" indent="-342900" eaLnBrk="1" hangingPunct="1">
              <a:buClr>
                <a:srgbClr val="000066"/>
              </a:buClr>
              <a:buFont typeface="+mj-lt"/>
              <a:buAutoNum type="arabicPeriod"/>
            </a:pPr>
            <a:r>
              <a:rPr lang="en-CA" altLang="en-US" sz="1800" b="1" dirty="0">
                <a:solidFill>
                  <a:srgbClr val="000066"/>
                </a:solidFill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knowledge and previous works</a:t>
            </a:r>
          </a:p>
          <a:p>
            <a:pPr marL="342900" indent="-342900" eaLnBrk="1" hangingPunct="1">
              <a:buClr>
                <a:srgbClr val="000066"/>
              </a:buClr>
              <a:buFont typeface="+mj-lt"/>
              <a:buAutoNum type="arabicPeriod"/>
            </a:pPr>
            <a:r>
              <a:rPr lang="en-CA" altLang="en-US" sz="1800" b="1" dirty="0">
                <a:solidFill>
                  <a:srgbClr val="000066"/>
                </a:solidFill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Approach to the </a:t>
            </a:r>
            <a:r>
              <a:rPr lang="en-CA" sz="1800" b="1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classification and delineation of </a:t>
            </a:r>
            <a:r>
              <a:rPr lang="en-CA" altLang="en-US" sz="1800" b="1" dirty="0">
                <a:solidFill>
                  <a:srgbClr val="000066"/>
                </a:solidFill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bedrock aquifers</a:t>
            </a:r>
          </a:p>
          <a:p>
            <a:pPr marL="342900" indent="-342900" eaLnBrk="1" hangingPunct="1">
              <a:buClr>
                <a:srgbClr val="000066"/>
              </a:buClr>
              <a:buFont typeface="+mj-lt"/>
              <a:buAutoNum type="arabicPeriod"/>
            </a:pPr>
            <a:r>
              <a:rPr lang="en-CA" altLang="en-US" sz="1800" b="1" dirty="0">
                <a:solidFill>
                  <a:srgbClr val="000066"/>
                </a:solidFill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and next steps</a:t>
            </a:r>
          </a:p>
          <a:p>
            <a:pPr marL="457200" indent="-457200" eaLnBrk="1" hangingPunct="1">
              <a:lnSpc>
                <a:spcPct val="80000"/>
              </a:lnSpc>
              <a:buClr>
                <a:srgbClr val="000066"/>
              </a:buClr>
              <a:buFontTx/>
              <a:buAutoNum type="arabicPeriod"/>
            </a:pPr>
            <a:endParaRPr lang="en-CA" altLang="en-US" sz="135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7724" y="244984"/>
            <a:ext cx="4590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Ciencia, política y gestión del agua subterránea en Canadá</a:t>
            </a:r>
            <a:endParaRPr kumimoji="0" lang="en-CA" sz="2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95736" y="303498"/>
            <a:ext cx="513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Mapping the Principal Aquifers of Canada</a:t>
            </a:r>
          </a:p>
        </p:txBody>
      </p:sp>
    </p:spTree>
    <p:extLst>
      <p:ext uri="{BB962C8B-B14F-4D97-AF65-F5344CB8AC3E}">
        <p14:creationId xmlns:p14="http://schemas.microsoft.com/office/powerpoint/2010/main" val="159043925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684441" y="1005576"/>
            <a:ext cx="6127919" cy="36184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Persistent and emerging </a:t>
            </a:r>
            <a:r>
              <a:rPr kumimoji="0" lang="en-CA" sz="15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issues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the national scale can only be covered with an integrated Pan-Canadian map of aquifers, such as: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57213" marR="0" lvl="1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 availability and use (towards </a:t>
            </a: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sustainability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protection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GW).</a:t>
            </a:r>
          </a:p>
          <a:p>
            <a:pPr marL="557213" marR="0" lvl="1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Water-Energy 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Nexus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oil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gas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CBM, </a:t>
            </a: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shale gas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557213" marR="0" lvl="1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SW/GW interactions and land use.</a:t>
            </a:r>
          </a:p>
          <a:p>
            <a:pPr marL="557213" marR="0" lvl="1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Transboundary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aquifers and GW (interprovincial and international).</a:t>
            </a:r>
          </a:p>
          <a:p>
            <a:pPr marL="557213" marR="0" lvl="1" indent="-214313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GW </a:t>
            </a: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climate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variability</a:t>
            </a: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kumimoji="0" lang="en-CA" sz="1500" b="0" i="1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</a:t>
            </a:r>
            <a:r>
              <a:rPr kumimoji="0" lang="en-CA" sz="15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cover the complete mass of Canada.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2498" y="249492"/>
            <a:ext cx="403507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r>
              <a:rPr kumimoji="0" lang="en-CA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 – why this map?</a:t>
            </a:r>
          </a:p>
        </p:txBody>
      </p:sp>
    </p:spTree>
    <p:extLst>
      <p:ext uri="{BB962C8B-B14F-4D97-AF65-F5344CB8AC3E}">
        <p14:creationId xmlns:p14="http://schemas.microsoft.com/office/powerpoint/2010/main" val="102171644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contenu 1"/>
          <p:cNvSpPr>
            <a:spLocks noGrp="1"/>
          </p:cNvSpPr>
          <p:nvPr>
            <p:ph idx="1"/>
          </p:nvPr>
        </p:nvSpPr>
        <p:spPr>
          <a:xfrm>
            <a:off x="1485900" y="889397"/>
            <a:ext cx="6172200" cy="3394472"/>
          </a:xfrm>
        </p:spPr>
        <p:txBody>
          <a:bodyPr/>
          <a:lstStyle/>
          <a:p>
            <a:pPr marL="0" lvl="1" indent="0" algn="ctr">
              <a:buNone/>
            </a:pPr>
            <a:endParaRPr lang="en-CA" altLang="fr-FR" sz="1500" b="1" i="1">
              <a:solidFill>
                <a:srgbClr val="000066"/>
              </a:solidFill>
              <a:latin typeface="Verdana" pitchFamily="34" charset="0"/>
            </a:endParaRPr>
          </a:p>
          <a:p>
            <a:pPr marL="0" lvl="1" indent="0" algn="ctr">
              <a:buNone/>
            </a:pPr>
            <a:endParaRPr lang="en-CA" altLang="fr-FR" sz="1500" b="1" i="1">
              <a:solidFill>
                <a:srgbClr val="000066"/>
              </a:solidFill>
              <a:latin typeface="Verdana" pitchFamily="34" charset="0"/>
            </a:endParaRPr>
          </a:p>
          <a:p>
            <a:pPr marL="0" indent="0" algn="ctr">
              <a:buNone/>
            </a:pPr>
            <a:endParaRPr lang="fr-CA" altLang="en-US" smtClean="0">
              <a:latin typeface="Verdana" pitchFamily="34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493658" y="1545636"/>
            <a:ext cx="6102678" cy="2494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CCA’s (2009) First goal for GW sustainability:</a:t>
            </a:r>
          </a:p>
          <a:p>
            <a:pPr marL="0" marR="0" lvl="0" indent="0" algn="ctr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SzTx/>
              <a:buFont typeface="Wingdings" pitchFamily="2" charset="2"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“Develop a common framework for aquifer classification, characterisation and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groundwater flow systems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allow integration of data from local studies into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broader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regional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assessments.”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3383868" y="246225"/>
            <a:ext cx="1821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Objective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545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604" y="519523"/>
            <a:ext cx="6433788" cy="416291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76604" y="625016"/>
            <a:ext cx="6435756" cy="4458545"/>
            <a:chOff x="311472" y="833355"/>
            <a:chExt cx="8581008" cy="5944727"/>
          </a:xfrm>
        </p:grpSpPr>
        <p:sp>
          <p:nvSpPr>
            <p:cNvPr id="6" name="TextBox 5"/>
            <p:cNvSpPr txBox="1"/>
            <p:nvPr/>
          </p:nvSpPr>
          <p:spPr>
            <a:xfrm>
              <a:off x="311472" y="6039418"/>
              <a:ext cx="8581008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assessment of these aquifers covers </a:t>
              </a: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less than 6 % </a:t>
              </a: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of Canada’s landmass, but they can be used to extrapolate to the national scale. </a:t>
              </a:r>
            </a:p>
          </p:txBody>
        </p:sp>
        <p:sp>
          <p:nvSpPr>
            <p:cNvPr id="18435" name="Text Box 7"/>
            <p:cNvSpPr txBox="1">
              <a:spLocks noChangeArrowheads="1"/>
            </p:cNvSpPr>
            <p:nvPr/>
          </p:nvSpPr>
          <p:spPr bwMode="auto">
            <a:xfrm>
              <a:off x="3119784" y="833355"/>
              <a:ext cx="5040560" cy="677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6496C8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496C8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496C8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6496C8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6496C8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496C8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496C8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496C8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496C8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fr-FR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GSC 30 Regional-scale Aquifers of Canada</a:t>
              </a: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272454" cy="421556"/>
          </a:xfrm>
        </p:spPr>
        <p:txBody>
          <a:bodyPr/>
          <a:lstStyle/>
          <a:p>
            <a:pPr algn="ctr"/>
            <a:r>
              <a:rPr lang="en-CA" altLang="en-US" sz="1800" dirty="0">
                <a:solidFill>
                  <a:srgbClr val="000066"/>
                </a:solidFill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knowledge and previous works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13796367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272454" cy="421556"/>
          </a:xfrm>
        </p:spPr>
        <p:txBody>
          <a:bodyPr/>
          <a:lstStyle/>
          <a:p>
            <a:pPr algn="ctr"/>
            <a:r>
              <a:rPr lang="en-CA" altLang="en-US" sz="1800" dirty="0">
                <a:solidFill>
                  <a:srgbClr val="000066"/>
                </a:solidFill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knowledge and previous works</a:t>
            </a:r>
            <a:endParaRPr lang="en-CA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44195" y="1275606"/>
            <a:ext cx="5474099" cy="3402378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rgbClr val="000066"/>
                </a:solidFill>
              </a:rPr>
              <a:t>The hydrogeological regions of Canada </a:t>
            </a:r>
            <a:r>
              <a:rPr lang="en-CA" sz="1200" dirty="0">
                <a:solidFill>
                  <a:srgbClr val="000066"/>
                </a:solidFill>
              </a:rPr>
              <a:t>(Sharpe et al., 2014)</a:t>
            </a: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fr-CA" sz="1200" b="1" dirty="0">
                <a:solidFill>
                  <a:srgbClr val="000066"/>
                </a:solidFill>
              </a:rPr>
              <a:t>The </a:t>
            </a:r>
            <a:r>
              <a:rPr lang="en-CA" sz="1200" b="1" dirty="0">
                <a:solidFill>
                  <a:srgbClr val="000066"/>
                </a:solidFill>
              </a:rPr>
              <a:t>GSC 30 archetypical Canadian aquifers (</a:t>
            </a:r>
            <a:r>
              <a:rPr lang="en-CA" sz="1200" dirty="0">
                <a:solidFill>
                  <a:srgbClr val="000066"/>
                </a:solidFill>
              </a:rPr>
              <a:t>Rivera, 2018)</a:t>
            </a: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66"/>
                </a:solidFill>
              </a:rPr>
              <a:t>Transboundary Aquifers </a:t>
            </a:r>
            <a:r>
              <a:rPr lang="en-US" sz="1200" dirty="0">
                <a:solidFill>
                  <a:srgbClr val="000066"/>
                </a:solidFill>
              </a:rPr>
              <a:t>(Rivera, 2015)</a:t>
            </a: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rgbClr val="000066"/>
                </a:solidFill>
              </a:rPr>
              <a:t>Groundwater use in Canada</a:t>
            </a:r>
            <a:r>
              <a:rPr lang="en-CA" sz="1200" dirty="0">
                <a:solidFill>
                  <a:srgbClr val="000066"/>
                </a:solidFill>
              </a:rPr>
              <a:t> (Rivera, ed., 2014)</a:t>
            </a: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rgbClr val="000066"/>
                </a:solidFill>
              </a:rPr>
              <a:t>Observation wells in Canada </a:t>
            </a:r>
            <a:r>
              <a:rPr lang="en-CA" sz="1200" dirty="0">
                <a:solidFill>
                  <a:srgbClr val="000066"/>
                </a:solidFill>
              </a:rPr>
              <a:t>(</a:t>
            </a:r>
            <a:r>
              <a:rPr lang="en-CA" sz="1200" dirty="0" err="1">
                <a:solidFill>
                  <a:srgbClr val="000066"/>
                </a:solidFill>
              </a:rPr>
              <a:t>Maathuis</a:t>
            </a:r>
            <a:r>
              <a:rPr lang="en-CA" sz="1200" dirty="0">
                <a:solidFill>
                  <a:srgbClr val="000066"/>
                </a:solidFill>
              </a:rPr>
              <a:t>, 2004)</a:t>
            </a: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The water table across Canada </a:t>
            </a:r>
            <a:r>
              <a:rPr lang="en-CA" sz="12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(Rivera et al., 2018)</a:t>
            </a: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66"/>
                </a:solidFill>
              </a:rPr>
              <a:t>Evapotranspiration in Canada </a:t>
            </a:r>
            <a:r>
              <a:rPr lang="en-US" sz="1200" dirty="0">
                <a:solidFill>
                  <a:srgbClr val="000066"/>
                </a:solidFill>
              </a:rPr>
              <a:t>(Wang et al., 2012)</a:t>
            </a: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Groundwater recharge in Canada </a:t>
            </a:r>
            <a:r>
              <a:rPr lang="en-US" altLang="en-US" sz="12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(Wang et al., 2011)</a:t>
            </a: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GW storage changes 2002-2014 using GRACE </a:t>
            </a:r>
            <a:r>
              <a:rPr lang="en-CA" sz="12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(Huang et al., 2014)</a:t>
            </a: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r>
              <a:rPr lang="en-CA" sz="1200" b="1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Regional aquifers mapped by the  Provinces </a:t>
            </a:r>
            <a:r>
              <a:rPr lang="en-CA" sz="12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(many)</a:t>
            </a:r>
            <a:endParaRPr lang="en-US" altLang="en-US" sz="1200" dirty="0">
              <a:solidFill>
                <a:srgbClr val="000066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66"/>
              </a:solidFill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endParaRPr lang="en-CA" sz="1200" dirty="0">
              <a:solidFill>
                <a:srgbClr val="000066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endParaRPr lang="en-CA" sz="1200" dirty="0">
              <a:solidFill>
                <a:srgbClr val="000066"/>
              </a:solidFill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endParaRPr lang="en-CA" sz="1200" dirty="0">
              <a:solidFill>
                <a:srgbClr val="000066"/>
              </a:solidFill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66"/>
              </a:solidFill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endParaRPr lang="en-CA" sz="1200" dirty="0">
              <a:solidFill>
                <a:srgbClr val="000066"/>
              </a:solidFill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endParaRPr lang="en-CA" sz="1200" dirty="0">
              <a:solidFill>
                <a:srgbClr val="000066"/>
              </a:solidFill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SzPct val="120000"/>
              <a:buFont typeface="Arial" panose="020B0604020202020204" pitchFamily="34" charset="0"/>
              <a:buChar char="•"/>
            </a:pPr>
            <a:endParaRPr lang="en-CA" sz="12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21505" y="735546"/>
            <a:ext cx="61988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r>
              <a:rPr kumimoji="0" lang="en-CA" alt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Build upon current knowledge and available data from the GSC, the Provinces and others</a:t>
            </a:r>
          </a:p>
        </p:txBody>
      </p:sp>
    </p:spTree>
    <p:extLst>
      <p:ext uri="{BB962C8B-B14F-4D97-AF65-F5344CB8AC3E}">
        <p14:creationId xmlns:p14="http://schemas.microsoft.com/office/powerpoint/2010/main" val="1556876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763688" y="795691"/>
          <a:ext cx="5670630" cy="40970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8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0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Rock type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 type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Origin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Lithology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Aquifer flow/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storage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UNCONSOLIDATED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CA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(See Russell)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CA" sz="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CA" sz="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CA" sz="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46"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</a:rPr>
                        <a:t> </a:t>
                      </a:r>
                      <a:endParaRPr lang="en-CA" sz="8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CONSOLIDATED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Sedimentary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Clastic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Sandstone dominated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Intergranular,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Fractured,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Both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4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Carbonate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Limestone dominated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04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Volcanic terrain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Volcanic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Lava, tuffs, ash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Fractured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04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Basement</a:t>
                      </a:r>
                      <a:endParaRPr lang="en-CA" sz="110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Igneous Granite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Crystalline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046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Shale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Shale dominated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Considered as aquitards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20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 dirty="0" smtClean="0"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Shale </a:t>
                      </a:r>
                      <a:r>
                        <a:rPr lang="fr-CA" sz="1100" dirty="0" err="1" smtClean="0"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interbedded</a:t>
                      </a:r>
                      <a:r>
                        <a:rPr lang="fr-CA" sz="1100" dirty="0" smtClean="0"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 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noProof="0" dirty="0" smtClean="0"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Some clastic or carbonate </a:t>
                      </a:r>
                      <a:r>
                        <a:rPr lang="en-CA" sz="1100" noProof="0" dirty="0" err="1" smtClean="0"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interbeds</a:t>
                      </a:r>
                      <a:endParaRPr lang="en-CA" sz="1100" noProof="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Considered as aquifers</a:t>
                      </a:r>
                      <a:endParaRPr lang="en-CA" sz="1100" dirty="0" smtClean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919431541"/>
                  </a:ext>
                </a:extLst>
              </a:tr>
              <a:tr h="85893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Interbedded </a:t>
                      </a:r>
                      <a:r>
                        <a:rPr lang="en-CA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lithologies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considered principal </a:t>
                      </a:r>
                      <a:r>
                        <a:rPr lang="en-CA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aquifers</a:t>
                      </a:r>
                      <a:r>
                        <a:rPr lang="en-CA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but may contribute to GWFS</a:t>
                      </a:r>
                      <a:endParaRPr lang="en-CA" sz="1100" dirty="0"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817694" y="195486"/>
            <a:ext cx="5778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r>
              <a:rPr kumimoji="0" lang="en-CA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Approach to the </a:t>
            </a:r>
            <a:r>
              <a:rPr kumimoji="0" lang="en-CA" sz="15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classification and delineation of </a:t>
            </a:r>
            <a:r>
              <a:rPr kumimoji="0" lang="en-CA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bedrock aquifers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9473" y="4822786"/>
            <a:ext cx="139749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(Rivera et al., 2018)</a:t>
            </a:r>
          </a:p>
        </p:txBody>
      </p:sp>
    </p:spTree>
    <p:extLst>
      <p:ext uri="{BB962C8B-B14F-4D97-AF65-F5344CB8AC3E}">
        <p14:creationId xmlns:p14="http://schemas.microsoft.com/office/powerpoint/2010/main" val="368097353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15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Bedrock aquifers delineation criteria, based on geological conditions </a:t>
            </a:r>
            <a:endParaRPr lang="en-CA" sz="1200" b="0" dirty="0">
              <a:solidFill>
                <a:srgbClr val="0000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 smtClean="0"/>
          </a:p>
          <a:p>
            <a:endParaRPr lang="fr-CA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1544414" y="1275606"/>
            <a:ext cx="6172200" cy="351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86879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Scales of delineation : national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1:5M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and regional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1:1M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.</a:t>
            </a:r>
          </a:p>
          <a:p>
            <a:pPr marL="257175" marR="0" lvl="0" indent="-257175" algn="l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Bedrock aquifers are delineated in 2D horizontal with a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1000-m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 (</a:t>
            </a:r>
            <a:r>
              <a:rPr kumimoji="0" lang="en-CA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x,y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)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resolution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.</a:t>
            </a:r>
          </a:p>
          <a:p>
            <a:pPr marL="257175" marR="0" lvl="0" indent="-257175" algn="l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Map both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confined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 and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unconfined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 bedrock aquifers.</a:t>
            </a:r>
          </a:p>
          <a:p>
            <a:pPr marL="257175" marR="0" lvl="0" indent="-257175" algn="l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T</a:t>
            </a:r>
            <a:r>
              <a:rPr kumimoji="0" lang="en-CA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wo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types of basic boundaries: </a:t>
            </a:r>
            <a:r>
              <a:rPr kumimoji="0" lang="en-CA" sz="15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no-ﬂow boundaries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and </a:t>
            </a:r>
            <a:r>
              <a:rPr kumimoji="0" lang="en-CA" sz="15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constant-head boundaries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. </a:t>
            </a:r>
          </a:p>
          <a:p>
            <a:pPr marL="257175" marR="0" lvl="0" indent="-257175" algn="l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The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thickness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 of bedrock aquifers is from a minimum of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10 m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 to a maximum of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300 m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.</a:t>
            </a:r>
          </a:p>
          <a:p>
            <a:pPr marL="257175" marR="0" lvl="0" indent="-257175" algn="l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</a:rPr>
              <a:t>A fully digital, 2D-horizontal delineation. </a:t>
            </a:r>
          </a:p>
        </p:txBody>
      </p:sp>
    </p:spTree>
    <p:extLst>
      <p:ext uri="{BB962C8B-B14F-4D97-AF65-F5344CB8AC3E}">
        <p14:creationId xmlns:p14="http://schemas.microsoft.com/office/powerpoint/2010/main" val="139649673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43776"/>
            <a:ext cx="5468687" cy="45582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/>
          <p:cNvSpPr/>
          <p:nvPr/>
        </p:nvSpPr>
        <p:spPr>
          <a:xfrm>
            <a:off x="1709682" y="249492"/>
            <a:ext cx="604867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Preliminary map of the Principal Bedrock Aquifers of Canada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7485" y="4825194"/>
            <a:ext cx="139749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(Rivera et al., 2018)</a:t>
            </a:r>
          </a:p>
        </p:txBody>
      </p:sp>
    </p:spTree>
    <p:extLst>
      <p:ext uri="{BB962C8B-B14F-4D97-AF65-F5344CB8AC3E}">
        <p14:creationId xmlns:p14="http://schemas.microsoft.com/office/powerpoint/2010/main" val="118447568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96" y="16066"/>
            <a:ext cx="8046720" cy="53257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+mn-lt"/>
              </a:rPr>
              <a:t>FIRST CALL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548640"/>
            <a:ext cx="8328074" cy="3791243"/>
          </a:xfrm>
        </p:spPr>
        <p:txBody>
          <a:bodyPr>
            <a:normAutofit fontScale="62500" lnSpcReduction="20000"/>
          </a:bodyPr>
          <a:lstStyle/>
          <a:p>
            <a:pPr marL="514337" indent="-514337">
              <a:buFont typeface="+mj-lt"/>
              <a:buAutoNum type="arabicPeriod"/>
            </a:pPr>
            <a:endParaRPr lang="en-CA" dirty="0" smtClean="0"/>
          </a:p>
          <a:p>
            <a:pPr marL="514337" indent="-514337">
              <a:buFont typeface="+mj-lt"/>
              <a:buAutoNum type="arabicPeriod"/>
            </a:pPr>
            <a:r>
              <a:rPr lang="en-CA" dirty="0" smtClean="0"/>
              <a:t>Participants Role call (5-10 </a:t>
            </a:r>
            <a:r>
              <a:rPr lang="en-CA" dirty="0"/>
              <a:t>min</a:t>
            </a:r>
            <a:r>
              <a:rPr lang="en-CA" dirty="0" smtClean="0"/>
              <a:t>)</a:t>
            </a:r>
          </a:p>
          <a:p>
            <a:pPr marL="514337" indent="-514337">
              <a:buFont typeface="+mj-lt"/>
              <a:buAutoNum type="arabicPeriod"/>
            </a:pPr>
            <a:r>
              <a:rPr lang="en-CA" dirty="0" smtClean="0"/>
              <a:t>Opening </a:t>
            </a:r>
            <a:r>
              <a:rPr lang="en-CA" dirty="0"/>
              <a:t>remarks (5 min) – Daniel </a:t>
            </a:r>
            <a:r>
              <a:rPr lang="en-CA" dirty="0" smtClean="0"/>
              <a:t>Lebel </a:t>
            </a:r>
            <a:endParaRPr lang="en-CA" dirty="0"/>
          </a:p>
          <a:p>
            <a:pPr marL="514337" indent="-514337">
              <a:buFont typeface="+mj-lt"/>
              <a:buAutoNum type="arabicPeriod"/>
            </a:pPr>
            <a:r>
              <a:rPr lang="en-CA" dirty="0" smtClean="0"/>
              <a:t>Groundwater </a:t>
            </a:r>
            <a:r>
              <a:rPr lang="en-CA" dirty="0"/>
              <a:t>Geoscience </a:t>
            </a:r>
            <a:r>
              <a:rPr lang="en-CA" dirty="0" smtClean="0"/>
              <a:t>Program (5 min) - Yves Michaud</a:t>
            </a:r>
            <a:endParaRPr lang="en-CA" dirty="0"/>
          </a:p>
          <a:p>
            <a:pPr marL="514337" indent="-514337">
              <a:buFont typeface="+mj-lt"/>
              <a:buAutoNum type="arabicPeriod"/>
            </a:pPr>
            <a:r>
              <a:rPr lang="en-CA" dirty="0" smtClean="0"/>
              <a:t>Archetypal Aquifer Project (5 min) - Hazen Russell</a:t>
            </a:r>
            <a:endParaRPr lang="en-CA" dirty="0"/>
          </a:p>
          <a:p>
            <a:pPr marL="514337" indent="-514337">
              <a:buFont typeface="+mj-lt"/>
              <a:buAutoNum type="arabicPeriod"/>
            </a:pPr>
            <a:r>
              <a:rPr lang="en-CA" dirty="0"/>
              <a:t>Mapping </a:t>
            </a:r>
            <a:r>
              <a:rPr lang="en-CA" dirty="0" smtClean="0"/>
              <a:t>the Principal </a:t>
            </a:r>
            <a:r>
              <a:rPr lang="en-CA" dirty="0"/>
              <a:t>B</a:t>
            </a:r>
            <a:r>
              <a:rPr lang="en-CA" dirty="0" smtClean="0"/>
              <a:t>edrock Aquifers of Canada (5 min) - Alfonso Rivera</a:t>
            </a:r>
            <a:endParaRPr lang="en-CA" dirty="0"/>
          </a:p>
          <a:p>
            <a:pPr marL="514337" indent="-514337">
              <a:buFont typeface="+mj-lt"/>
              <a:buAutoNum type="arabicPeriod"/>
            </a:pPr>
            <a:r>
              <a:rPr lang="en-CA" dirty="0"/>
              <a:t>Groundwater </a:t>
            </a:r>
            <a:r>
              <a:rPr lang="en-CA" dirty="0" smtClean="0"/>
              <a:t>Information</a:t>
            </a:r>
            <a:r>
              <a:rPr lang="en-CA" dirty="0"/>
              <a:t> </a:t>
            </a:r>
            <a:r>
              <a:rPr lang="en-CA" dirty="0" smtClean="0"/>
              <a:t>Network (5 min) - Boyan Brodaric</a:t>
            </a:r>
            <a:endParaRPr lang="en-CA" dirty="0"/>
          </a:p>
          <a:p>
            <a:pPr marL="514337" indent="-514337">
              <a:buFont typeface="+mj-lt"/>
              <a:buAutoNum type="arabicPeriod"/>
            </a:pPr>
            <a:r>
              <a:rPr lang="en-CA" dirty="0"/>
              <a:t>Logistics for future meetings (5 min)</a:t>
            </a:r>
          </a:p>
          <a:p>
            <a:pPr lvl="2"/>
            <a:r>
              <a:rPr lang="en-CA" dirty="0" smtClean="0"/>
              <a:t>Content</a:t>
            </a:r>
          </a:p>
          <a:p>
            <a:pPr lvl="2"/>
            <a:r>
              <a:rPr lang="en-CA" dirty="0" smtClean="0"/>
              <a:t>Format</a:t>
            </a:r>
            <a:endParaRPr lang="en-CA" dirty="0"/>
          </a:p>
          <a:p>
            <a:pPr marL="514337" indent="-514337">
              <a:buFont typeface="+mj-lt"/>
              <a:buAutoNum type="arabicPeriod"/>
            </a:pPr>
            <a:r>
              <a:rPr lang="en-CA" dirty="0"/>
              <a:t>Comments / suggestions </a:t>
            </a:r>
            <a:r>
              <a:rPr lang="en-CA" dirty="0" smtClean="0"/>
              <a:t>(15 </a:t>
            </a:r>
            <a:r>
              <a:rPr lang="en-CA" dirty="0"/>
              <a:t>min)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3824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0D297C05-AC99-294D-B757-1B4E4231E77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189"/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32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677" y="249493"/>
            <a:ext cx="5283200" cy="424061"/>
          </a:xfrm>
        </p:spPr>
        <p:txBody>
          <a:bodyPr/>
          <a:lstStyle/>
          <a:p>
            <a:pPr algn="ctr"/>
            <a:r>
              <a:rPr lang="en-CA" sz="21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and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1670" y="1007006"/>
            <a:ext cx="6343650" cy="3251668"/>
          </a:xfrm>
          <a:solidFill>
            <a:schemeClr val="bg1"/>
          </a:solidFill>
        </p:spPr>
        <p:txBody>
          <a:bodyPr/>
          <a:lstStyle/>
          <a:p>
            <a:pPr>
              <a:buClr>
                <a:srgbClr val="000000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preliminary national-scale map of the principal bedrock aquifers of Canada has been initiated.</a:t>
            </a:r>
          </a:p>
          <a:p>
            <a:pPr>
              <a:buClr>
                <a:srgbClr val="000000"/>
              </a:buClr>
              <a:buSzPct val="1300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4313" lvl="1">
              <a:buClr>
                <a:srgbClr val="000000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digital, interactive national-scale aquifer </a:t>
            </a:r>
            <a:r>
              <a:rPr lang="en-US" sz="1600" dirty="0" smtClean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 </a:t>
            </a:r>
            <a:r>
              <a:rPr lang="en-US" sz="1600" dirty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designed </a:t>
            </a:r>
            <a:r>
              <a:rPr lang="en-US" sz="1600" dirty="0" smtClean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tacking several national-scale water-related issues</a:t>
            </a:r>
          </a:p>
          <a:p>
            <a:pPr>
              <a:buClr>
                <a:srgbClr val="000000"/>
              </a:buClr>
              <a:buSzPct val="130000"/>
              <a:buFont typeface="Arial" panose="020B0604020202020204" pitchFamily="34" charset="0"/>
              <a:buChar char="•"/>
            </a:pPr>
            <a:endParaRPr lang="fr-CA" sz="1600" dirty="0">
              <a:solidFill>
                <a:srgbClr val="0000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0000"/>
              </a:buClr>
              <a:buSzPct val="130000"/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from provincial partners is needed </a:t>
            </a:r>
            <a:r>
              <a:rPr lang="en-CA" sz="1600" dirty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complete, correct, modify and agree with the national map.</a:t>
            </a:r>
          </a:p>
          <a:p>
            <a:pPr>
              <a:buClr>
                <a:srgbClr val="000000"/>
              </a:buClr>
              <a:buSzPct val="13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6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0000"/>
              </a:buClr>
              <a:buSzPct val="13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first integrated map of the principal aquifers of Canada will be available in the </a:t>
            </a:r>
            <a:r>
              <a:rPr lang="en-CA" sz="1600" i="1" dirty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Groundwater Information Network</a:t>
            </a:r>
            <a:r>
              <a:rPr lang="en-CA" sz="1600" dirty="0"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839863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54148"/>
            <a:ext cx="6822831" cy="2370405"/>
          </a:xfrm>
        </p:spPr>
        <p:txBody>
          <a:bodyPr>
            <a:normAutofit fontScale="90000"/>
          </a:bodyPr>
          <a:lstStyle/>
          <a:p>
            <a:pPr algn="ctr"/>
            <a:r>
              <a:rPr lang="fr-CA" sz="3600" dirty="0" smtClean="0">
                <a:latin typeface="+mn-lt"/>
              </a:rPr>
              <a:t/>
            </a:r>
            <a:br>
              <a:rPr lang="fr-CA" sz="3600" dirty="0" smtClean="0">
                <a:latin typeface="+mn-lt"/>
              </a:rPr>
            </a:br>
            <a:r>
              <a:rPr lang="fr-CA" sz="3600" dirty="0" smtClean="0">
                <a:latin typeface="+mn-lt"/>
              </a:rPr>
              <a:t/>
            </a:r>
            <a:br>
              <a:rPr lang="fr-CA" sz="3600" dirty="0" smtClean="0">
                <a:latin typeface="+mn-lt"/>
              </a:rPr>
            </a:br>
            <a:r>
              <a:rPr lang="fr-CA" sz="3600" dirty="0">
                <a:latin typeface="+mn-lt"/>
              </a:rPr>
              <a:t/>
            </a:r>
            <a:br>
              <a:rPr lang="fr-CA" sz="3600" dirty="0">
                <a:latin typeface="+mn-lt"/>
              </a:rPr>
            </a:br>
            <a:r>
              <a:rPr lang="fr-CA" sz="3600" dirty="0" smtClean="0">
                <a:latin typeface="+mn-lt"/>
              </a:rPr>
              <a:t/>
            </a:r>
            <a:br>
              <a:rPr lang="fr-CA" sz="3600" dirty="0" smtClean="0">
                <a:latin typeface="+mn-lt"/>
              </a:rPr>
            </a:br>
            <a:r>
              <a:rPr lang="fr-CA" sz="3600" dirty="0">
                <a:latin typeface="+mn-lt"/>
              </a:rPr>
              <a:t/>
            </a:r>
            <a:br>
              <a:rPr lang="fr-CA" sz="3600" dirty="0">
                <a:latin typeface="+mn-lt"/>
              </a:rPr>
            </a:br>
            <a:r>
              <a:rPr lang="fr-CA" sz="3600" dirty="0" smtClean="0">
                <a:latin typeface="+mn-lt"/>
              </a:rPr>
              <a:t/>
            </a:r>
            <a:br>
              <a:rPr lang="fr-CA" sz="3600" dirty="0" smtClean="0">
                <a:latin typeface="+mn-lt"/>
              </a:rPr>
            </a:br>
            <a:r>
              <a:rPr lang="en-CA" sz="3600" dirty="0" smtClean="0">
                <a:solidFill>
                  <a:srgbClr val="000066"/>
                </a:solidFill>
              </a:rPr>
              <a:t>GROUNDWATER </a:t>
            </a:r>
            <a:r>
              <a:rPr lang="en-CA" sz="3600" dirty="0">
                <a:solidFill>
                  <a:srgbClr val="000066"/>
                </a:solidFill>
              </a:rPr>
              <a:t>INFORMATION </a:t>
            </a:r>
            <a:r>
              <a:rPr lang="en-CA" sz="3600" dirty="0" smtClean="0">
                <a:solidFill>
                  <a:srgbClr val="000066"/>
                </a:solidFill>
              </a:rPr>
              <a:t>NETWORK (GIN)</a:t>
            </a:r>
            <a:r>
              <a:rPr lang="en-CA" sz="36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36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24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24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24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2400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24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Boyan Brodaric</a:t>
            </a:r>
            <a:br>
              <a:rPr lang="en-CA" sz="24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24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24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18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1800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800" i="1" dirty="0">
                <a:solidFill>
                  <a:srgbClr val="000066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Geological Survey of Canada</a:t>
            </a:r>
            <a:r>
              <a:rPr lang="en-CA" sz="1800" i="1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CA" sz="1800" i="1" dirty="0">
                <a:solidFill>
                  <a:srgbClr val="0000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3200" dirty="0" smtClean="0">
                <a:latin typeface="+mn-lt"/>
              </a:rPr>
              <a:t/>
            </a:r>
            <a:br>
              <a:rPr lang="fr-FR" sz="3200" dirty="0" smtClean="0">
                <a:latin typeface="+mn-lt"/>
              </a:rPr>
            </a:br>
            <a:endParaRPr lang="fr-CA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2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10280D2-1B5A-415D-8389-25087D36C9B8}" type="slidenum">
              <a:rPr lang="en-US" altLang="en-US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en-US" dirty="0">
              <a:solidFill>
                <a:srgbClr val="FFFFFF">
                  <a:lumMod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15642" y="4987529"/>
            <a:ext cx="1364456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CA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64" name="Rectangle 58"/>
          <p:cNvSpPr>
            <a:spLocks noChangeArrowheads="1"/>
          </p:cNvSpPr>
          <p:nvPr/>
        </p:nvSpPr>
        <p:spPr bwMode="auto">
          <a:xfrm>
            <a:off x="1315641" y="815579"/>
            <a:ext cx="3086100" cy="4343400"/>
          </a:xfrm>
          <a:prstGeom prst="rect">
            <a:avLst/>
          </a:prstGeom>
          <a:solidFill>
            <a:schemeClr val="accent1">
              <a:alpha val="4196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CA" altLang="en-US" sz="1350">
              <a:solidFill>
                <a:srgbClr val="000000"/>
              </a:solidFill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429941" y="866776"/>
            <a:ext cx="3055144" cy="3742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8925" indent="-288925">
              <a:spcBef>
                <a:spcPct val="20000"/>
              </a:spcBef>
              <a:buClr>
                <a:srgbClr val="6496C8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96C8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96C8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496C8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496C8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496C8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496C8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496C8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496C8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216694" indent="-216694" defTabSz="685800" eaLnBrk="0" fontAlgn="base" hangingPunct="0">
              <a:spcBef>
                <a:spcPct val="25000"/>
              </a:spcBef>
              <a:spcAft>
                <a:spcPct val="0"/>
              </a:spcAft>
              <a:buClrTx/>
              <a:defRPr/>
            </a:pPr>
            <a:r>
              <a:rPr lang="en-CA" altLang="en-US" sz="1350" b="1" dirty="0">
                <a:solidFill>
                  <a:srgbClr val="000000"/>
                </a:solidFill>
                <a:latin typeface="Arial" panose="020B0604020202020204" pitchFamily="34" charset="0"/>
              </a:rPr>
              <a:t>2012 - present</a:t>
            </a:r>
          </a:p>
          <a:p>
            <a:pPr marL="216694" indent="-216694" defTabSz="685800" eaLnBrk="0" fontAlgn="base" hangingPunct="0">
              <a:spcBef>
                <a:spcPct val="25000"/>
              </a:spcBef>
              <a:spcAft>
                <a:spcPct val="0"/>
              </a:spcAft>
              <a:buClrTx/>
              <a:defRPr/>
            </a:pPr>
            <a:r>
              <a:rPr lang="en-CA" altLang="en-US" sz="1350" b="1" dirty="0">
                <a:solidFill>
                  <a:srgbClr val="000000"/>
                </a:solidFill>
                <a:latin typeface="Arial" panose="020B0604020202020204" pitchFamily="34" charset="0"/>
              </a:rPr>
              <a:t>National </a:t>
            </a:r>
            <a:r>
              <a:rPr lang="en-CA" altLang="en-US" sz="1350" dirty="0">
                <a:solidFill>
                  <a:srgbClr val="507350"/>
                </a:solidFill>
                <a:latin typeface="Arial" panose="020B0604020202020204" pitchFamily="34" charset="0"/>
              </a:rPr>
              <a:t>(distributed / hosted)</a:t>
            </a:r>
          </a:p>
          <a:p>
            <a:pPr marL="0" indent="0" defTabSz="685800" eaLnBrk="0" fontAlgn="base" hangingPunct="0">
              <a:spcBef>
                <a:spcPts val="150"/>
              </a:spcBef>
              <a:spcAft>
                <a:spcPct val="0"/>
              </a:spcAft>
              <a:buClrTx/>
              <a:buNone/>
              <a:defRPr/>
            </a:pPr>
            <a:r>
              <a:rPr lang="en-CA" altLang="en-US" sz="1350" b="1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CA" altLang="en-US" sz="1350" dirty="0">
                <a:solidFill>
                  <a:srgbClr val="000000"/>
                </a:solidFill>
                <a:latin typeface="Arial" panose="020B0604020202020204" pitchFamily="34" charset="0"/>
              </a:rPr>
              <a:t>YK BC AB SK MB ON QC NS NL</a:t>
            </a:r>
          </a:p>
          <a:p>
            <a:pPr marL="216694" indent="-216694" defTabSz="685800" eaLnBrk="0" fontAlgn="base" hangingPunct="0">
              <a:spcBef>
                <a:spcPts val="750"/>
              </a:spcBef>
              <a:spcAft>
                <a:spcPct val="0"/>
              </a:spcAft>
              <a:buClrTx/>
              <a:defRPr/>
            </a:pPr>
            <a:r>
              <a:rPr lang="en-CA" altLang="en-US" sz="1350" b="1" dirty="0">
                <a:solidFill>
                  <a:srgbClr val="000000"/>
                </a:solidFill>
                <a:latin typeface="Arial" panose="020B0604020202020204" pitchFamily="34" charset="0"/>
              </a:rPr>
              <a:t>International</a:t>
            </a:r>
          </a:p>
          <a:p>
            <a:pPr marL="0" indent="0" defTabSz="685800" eaLnBrk="0" fontAlgn="base" hangingPunct="0">
              <a:spcBef>
                <a:spcPts val="150"/>
              </a:spcBef>
              <a:spcAft>
                <a:spcPct val="0"/>
              </a:spcAft>
              <a:buClrTx/>
              <a:buNone/>
              <a:defRPr/>
            </a:pPr>
            <a:r>
              <a:rPr lang="en-CA" altLang="en-US" sz="1350" dirty="0">
                <a:solidFill>
                  <a:srgbClr val="000000"/>
                </a:solidFill>
                <a:latin typeface="Arial" panose="020B0604020202020204" pitchFamily="34" charset="0"/>
              </a:rPr>
              <a:t>     USA, EU, AU</a:t>
            </a:r>
          </a:p>
          <a:p>
            <a:pPr marL="216694" indent="-216694" defTabSz="685800" eaLnBrk="0" fontAlgn="base" hangingPunct="0">
              <a:spcBef>
                <a:spcPts val="750"/>
              </a:spcBef>
              <a:spcAft>
                <a:spcPct val="0"/>
              </a:spcAft>
              <a:buClrTx/>
              <a:defRPr/>
            </a:pPr>
            <a:r>
              <a:rPr lang="en-CA" altLang="en-US" sz="1350" b="1" dirty="0">
                <a:solidFill>
                  <a:srgbClr val="000000"/>
                </a:solidFill>
                <a:latin typeface="Arial" panose="020B0604020202020204" pitchFamily="34" charset="0"/>
              </a:rPr>
              <a:t>Data Layers</a:t>
            </a:r>
          </a:p>
          <a:p>
            <a:pPr marL="216694" indent="-216694" defTabSz="685800" eaLnBrk="0" fontAlgn="base" hangingPunct="0">
              <a:spcBef>
                <a:spcPts val="750"/>
              </a:spcBef>
              <a:spcAft>
                <a:spcPct val="0"/>
              </a:spcAft>
              <a:buClrTx/>
              <a:defRPr/>
            </a:pPr>
            <a:endParaRPr lang="en-CA" altLang="en-US" sz="1350" b="1" dirty="0">
              <a:solidFill>
                <a:srgbClr val="333399"/>
              </a:solidFill>
              <a:latin typeface="Arial" panose="020B0604020202020204" pitchFamily="34" charset="0"/>
            </a:endParaRPr>
          </a:p>
          <a:p>
            <a:pPr marL="216694" indent="-216694" defTabSz="685800" eaLnBrk="0" fontAlgn="base" hangingPunct="0">
              <a:spcBef>
                <a:spcPts val="750"/>
              </a:spcBef>
              <a:spcAft>
                <a:spcPct val="0"/>
              </a:spcAft>
              <a:buClrTx/>
              <a:defRPr/>
            </a:pPr>
            <a:endParaRPr lang="en-CA" altLang="en-US" sz="1350" b="1" dirty="0">
              <a:solidFill>
                <a:srgbClr val="333399"/>
              </a:solidFill>
              <a:latin typeface="Arial" panose="020B0604020202020204" pitchFamily="34" charset="0"/>
            </a:endParaRPr>
          </a:p>
          <a:p>
            <a:pPr marL="0" indent="0" defTabSz="685800" eaLnBrk="0" fontAlgn="base" hangingPunct="0">
              <a:spcBef>
                <a:spcPts val="750"/>
              </a:spcBef>
              <a:spcAft>
                <a:spcPct val="0"/>
              </a:spcAft>
              <a:buClrTx/>
              <a:buNone/>
              <a:defRPr/>
            </a:pPr>
            <a:endParaRPr lang="en-CA" altLang="en-US" sz="1350" b="1" dirty="0">
              <a:solidFill>
                <a:srgbClr val="333399"/>
              </a:solidFill>
              <a:latin typeface="Arial" panose="020B0604020202020204" pitchFamily="34" charset="0"/>
            </a:endParaRPr>
          </a:p>
          <a:p>
            <a:pPr marL="0" indent="0" defTabSz="685800" eaLnBrk="0" fontAlgn="base" hangingPunct="0">
              <a:spcBef>
                <a:spcPts val="750"/>
              </a:spcBef>
              <a:spcAft>
                <a:spcPct val="0"/>
              </a:spcAft>
              <a:buClrTx/>
              <a:buNone/>
              <a:defRPr/>
            </a:pPr>
            <a:endParaRPr lang="en-CA" altLang="en-US" sz="1350" b="1" dirty="0">
              <a:solidFill>
                <a:srgbClr val="333399"/>
              </a:solidFill>
              <a:latin typeface="Arial" panose="020B0604020202020204" pitchFamily="34" charset="0"/>
            </a:endParaRPr>
          </a:p>
          <a:p>
            <a:pPr marL="216694" indent="-216694" defTabSz="685800" eaLnBrk="0" fontAlgn="base" hangingPunct="0">
              <a:spcBef>
                <a:spcPts val="750"/>
              </a:spcBef>
              <a:spcAft>
                <a:spcPct val="0"/>
              </a:spcAft>
              <a:buClrTx/>
              <a:defRPr/>
            </a:pPr>
            <a:endParaRPr lang="en-CA" altLang="en-US" sz="1350" b="1" dirty="0">
              <a:solidFill>
                <a:srgbClr val="333399"/>
              </a:solidFill>
              <a:latin typeface="Arial" panose="020B0604020202020204" pitchFamily="34" charset="0"/>
            </a:endParaRPr>
          </a:p>
          <a:p>
            <a:pPr marL="216694" indent="-216694" defTabSz="685800" eaLnBrk="0" fontAlgn="base" hangingPunct="0">
              <a:spcBef>
                <a:spcPts val="750"/>
              </a:spcBef>
              <a:spcAft>
                <a:spcPct val="0"/>
              </a:spcAft>
              <a:buClrTx/>
              <a:defRPr/>
            </a:pPr>
            <a:r>
              <a:rPr lang="en-CA" altLang="en-US" sz="1350" b="1" dirty="0">
                <a:solidFill>
                  <a:srgbClr val="000000"/>
                </a:solidFill>
                <a:latin typeface="Arial" panose="020B0604020202020204" pitchFamily="34" charset="0"/>
              </a:rPr>
              <a:t>Usage</a:t>
            </a:r>
            <a:endParaRPr lang="en-CA" altLang="en-US" sz="13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defTabSz="685800" eaLnBrk="0" fontAlgn="base" hangingPunct="0">
              <a:spcBef>
                <a:spcPts val="150"/>
              </a:spcBef>
              <a:spcAft>
                <a:spcPct val="0"/>
              </a:spcAft>
              <a:buClrTx/>
              <a:buNone/>
              <a:defRPr/>
            </a:pPr>
            <a:endParaRPr lang="en-CA" altLang="en-US" sz="1350" dirty="0">
              <a:solidFill>
                <a:srgbClr val="333399"/>
              </a:solidFill>
              <a:latin typeface="Arial" panose="020B0604020202020204" pitchFamily="34" charset="0"/>
            </a:endParaRPr>
          </a:p>
        </p:txBody>
      </p:sp>
      <p:pic>
        <p:nvPicPr>
          <p:cNvPr id="15366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6066" y="1885950"/>
            <a:ext cx="3121819" cy="227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249" y="2478187"/>
            <a:ext cx="1812623" cy="1428749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641" y="4301729"/>
            <a:ext cx="3092053" cy="77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881062"/>
            <a:ext cx="3074194" cy="85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98085" y="4301728"/>
            <a:ext cx="1812623" cy="6694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>
                <a:srgbClr val="000000">
                  <a:lumMod val="75000"/>
                </a:srgbClr>
              </a:buClr>
              <a:defRPr/>
            </a:pPr>
            <a:r>
              <a:rPr lang="en-CA" altLang="en-US" sz="750" u="sng" dirty="0">
                <a:solidFill>
                  <a:srgbClr val="000000"/>
                </a:solidFill>
                <a:latin typeface="Calibri" panose="020F0502020204030204" pitchFamily="34" charset="0"/>
              </a:rPr>
              <a:t>Usage Statistics    FY 2018-19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>
                <a:srgbClr val="000000">
                  <a:lumMod val="75000"/>
                </a:srgbClr>
              </a:buClr>
              <a:defRPr/>
            </a:pPr>
            <a:r>
              <a:rPr lang="en-CA" altLang="en-US" sz="750" dirty="0">
                <a:solidFill>
                  <a:srgbClr val="000000"/>
                </a:solidFill>
                <a:latin typeface="Calibri" panose="020F0502020204030204" pitchFamily="34" charset="0"/>
              </a:rPr>
              <a:t>users:                            </a:t>
            </a:r>
            <a:r>
              <a:rPr lang="en-CA" altLang="en-US" sz="750" b="1" dirty="0">
                <a:solidFill>
                  <a:srgbClr val="000000"/>
                </a:solidFill>
                <a:latin typeface="Calibri" panose="020F0502020204030204" pitchFamily="34" charset="0"/>
              </a:rPr>
              <a:t>14,442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>
                <a:srgbClr val="000000">
                  <a:lumMod val="75000"/>
                </a:srgbClr>
              </a:buClr>
              <a:defRPr/>
            </a:pPr>
            <a:r>
              <a:rPr lang="en-CA" altLang="en-US" sz="750" dirty="0">
                <a:solidFill>
                  <a:srgbClr val="000000"/>
                </a:solidFill>
                <a:latin typeface="Calibri" panose="020F0502020204030204" pitchFamily="34" charset="0"/>
              </a:rPr>
              <a:t>return visitors:                 </a:t>
            </a:r>
            <a:r>
              <a:rPr lang="en-CA" altLang="en-US" sz="750" b="1" dirty="0">
                <a:solidFill>
                  <a:srgbClr val="000000"/>
                </a:solidFill>
                <a:latin typeface="Calibri" panose="020F0502020204030204" pitchFamily="34" charset="0"/>
              </a:rPr>
              <a:t>65%</a:t>
            </a:r>
          </a:p>
          <a:p>
            <a:pPr defTabSz="685800" eaLnBrk="0" fontAlgn="base" hangingPunct="0">
              <a:spcAft>
                <a:spcPct val="0"/>
              </a:spcAft>
              <a:buClr>
                <a:srgbClr val="000000">
                  <a:lumMod val="75000"/>
                </a:srgbClr>
              </a:buClr>
              <a:defRPr/>
            </a:pPr>
            <a:r>
              <a:rPr lang="en-CA" altLang="en-US" sz="750" dirty="0">
                <a:solidFill>
                  <a:srgbClr val="000000"/>
                </a:solidFill>
                <a:latin typeface="Calibri" panose="020F0502020204030204" pitchFamily="34" charset="0"/>
              </a:rPr>
              <a:t>data downloads:           </a:t>
            </a:r>
            <a:r>
              <a:rPr lang="en-CA" altLang="en-US" sz="750" b="1" dirty="0">
                <a:solidFill>
                  <a:srgbClr val="000000"/>
                </a:solidFill>
                <a:latin typeface="Calibri" panose="020F0502020204030204" pitchFamily="34" charset="0"/>
              </a:rPr>
              <a:t>2264</a:t>
            </a:r>
          </a:p>
          <a:p>
            <a:pPr defTabSz="685800" eaLnBrk="0" fontAlgn="base" hangingPunct="0">
              <a:spcAft>
                <a:spcPct val="0"/>
              </a:spcAft>
              <a:buClr>
                <a:srgbClr val="000000">
                  <a:lumMod val="75000"/>
                </a:srgbClr>
              </a:buClr>
              <a:defRPr/>
            </a:pPr>
            <a:r>
              <a:rPr lang="en-CA" altLang="en-US" sz="750" dirty="0">
                <a:solidFill>
                  <a:srgbClr val="000000"/>
                </a:solidFill>
                <a:latin typeface="Calibri" panose="020F0502020204030204" pitchFamily="34" charset="0"/>
              </a:rPr>
              <a:t>water well views         </a:t>
            </a:r>
            <a:r>
              <a:rPr lang="en-CA" altLang="en-US" sz="750" b="1" dirty="0">
                <a:solidFill>
                  <a:srgbClr val="000000"/>
                </a:solidFill>
                <a:latin typeface="Calibri" panose="020F0502020204030204" pitchFamily="34" charset="0"/>
              </a:rPr>
              <a:t>10450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43001" y="292894"/>
            <a:ext cx="6860381" cy="50720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685800">
              <a:spcBef>
                <a:spcPct val="0"/>
              </a:spcBef>
              <a:buNone/>
              <a:defRPr/>
            </a:pPr>
            <a:r>
              <a:rPr lang="en-CA" altLang="en-US" sz="2700" b="1" kern="0" dirty="0">
                <a:solidFill>
                  <a:srgbClr val="557D55"/>
                </a:solidFill>
                <a:latin typeface="Arial"/>
              </a:rPr>
              <a:t>Groundwater Information Network (GIN)</a:t>
            </a:r>
            <a:endParaRPr lang="en-CA" altLang="en-US" sz="2100" kern="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15641" y="800100"/>
            <a:ext cx="6502003" cy="15479"/>
          </a:xfrm>
          <a:prstGeom prst="line">
            <a:avLst/>
          </a:prstGeom>
          <a:ln>
            <a:solidFill>
              <a:srgbClr val="557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7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8"/>
          <p:cNvSpPr>
            <a:spLocks noChangeArrowheads="1"/>
          </p:cNvSpPr>
          <p:nvPr/>
        </p:nvSpPr>
        <p:spPr bwMode="auto">
          <a:xfrm>
            <a:off x="457200" y="964407"/>
            <a:ext cx="3886200" cy="2750344"/>
          </a:xfrm>
          <a:prstGeom prst="rect">
            <a:avLst/>
          </a:prstGeom>
          <a:solidFill>
            <a:schemeClr val="accent1">
              <a:alpha val="4196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CA" altLang="en-US" sz="135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3F80FB5-55CF-472D-9E5C-618476D296AA}" type="slidenum">
              <a:rPr lang="en-US" altLang="en-US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 dirty="0">
              <a:solidFill>
                <a:srgbClr val="FFFFFF">
                  <a:lumMod val="50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16388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1" y="1085851"/>
            <a:ext cx="3527822" cy="247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85850" y="457201"/>
            <a:ext cx="2457450" cy="50720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685800">
              <a:spcBef>
                <a:spcPct val="0"/>
              </a:spcBef>
              <a:buNone/>
              <a:defRPr/>
            </a:pPr>
            <a:r>
              <a:rPr lang="en-CA" altLang="en-US" sz="2700" b="1" kern="0" dirty="0">
                <a:solidFill>
                  <a:srgbClr val="557D55"/>
                </a:solidFill>
                <a:latin typeface="Arial"/>
              </a:rPr>
              <a:t>More Stats</a:t>
            </a:r>
            <a:endParaRPr lang="en-CA" altLang="en-US" sz="21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6382" y="460772"/>
            <a:ext cx="3617119" cy="44005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2700" b="1" kern="0" dirty="0">
                <a:solidFill>
                  <a:srgbClr val="557D55"/>
                </a:solidFill>
                <a:latin typeface="Arial"/>
              </a:rPr>
              <a:t>What’s coming?</a:t>
            </a:r>
          </a:p>
          <a:p>
            <a:pPr marL="257175" indent="-257175" defTabSz="685800">
              <a:spcBef>
                <a:spcPts val="675"/>
              </a:spcBef>
              <a:buClrTx/>
              <a:defRPr/>
            </a:pPr>
            <a:r>
              <a:rPr lang="en-CA" altLang="en-US" sz="1350" b="1" dirty="0">
                <a:solidFill>
                  <a:srgbClr val="000000"/>
                </a:solidFill>
                <a:latin typeface="Arial"/>
              </a:rPr>
              <a:t>Data</a:t>
            </a:r>
          </a:p>
          <a:p>
            <a:pPr marL="0" indent="0" defTabSz="685800">
              <a:spcBef>
                <a:spcPts val="0"/>
              </a:spcBef>
              <a:buClrTx/>
              <a:buNone/>
              <a:defRPr/>
            </a:pPr>
            <a:r>
              <a:rPr lang="en-CA" altLang="en-US" sz="1350" dirty="0">
                <a:solidFill>
                  <a:srgbClr val="000000"/>
                </a:solidFill>
                <a:latin typeface="Arial"/>
              </a:rPr>
              <a:t>      Geophysical Boreholes (GSC)</a:t>
            </a:r>
          </a:p>
          <a:p>
            <a:pPr marL="0" indent="0" defTabSz="685800">
              <a:spcBef>
                <a:spcPts val="0"/>
              </a:spcBef>
              <a:buClrTx/>
              <a:buNone/>
              <a:defRPr/>
            </a:pPr>
            <a:r>
              <a:rPr lang="en-CA" altLang="en-US" sz="1350" dirty="0">
                <a:solidFill>
                  <a:srgbClr val="000000"/>
                </a:solidFill>
                <a:latin typeface="Arial"/>
              </a:rPr>
              <a:t>      GSC projects  	 (various)</a:t>
            </a:r>
          </a:p>
          <a:p>
            <a:pPr marL="0" indent="0" defTabSz="685800">
              <a:spcBef>
                <a:spcPts val="0"/>
              </a:spcBef>
              <a:buClrTx/>
              <a:buNone/>
              <a:defRPr/>
            </a:pPr>
            <a:r>
              <a:rPr lang="en-CA" altLang="en-US" sz="1350" dirty="0">
                <a:solidFill>
                  <a:srgbClr val="000000"/>
                </a:solidFill>
                <a:latin typeface="Arial"/>
              </a:rPr>
              <a:t>      Data standard 	 (GIN, GWML2)</a:t>
            </a:r>
          </a:p>
          <a:p>
            <a:pPr marL="0" indent="0" defTabSz="685800">
              <a:spcBef>
                <a:spcPts val="0"/>
              </a:spcBef>
              <a:buClrTx/>
              <a:buNone/>
              <a:defRPr/>
            </a:pPr>
            <a:endParaRPr lang="en-CA" altLang="en-US" sz="1350" dirty="0">
              <a:solidFill>
                <a:srgbClr val="000000"/>
              </a:solidFill>
              <a:latin typeface="Arial"/>
            </a:endParaRPr>
          </a:p>
          <a:p>
            <a:pPr marL="257175" indent="-257175" defTabSz="685800">
              <a:spcBef>
                <a:spcPct val="0"/>
              </a:spcBef>
              <a:buClrTx/>
              <a:defRPr/>
            </a:pPr>
            <a:r>
              <a:rPr lang="en-CA" altLang="en-US" sz="1350" b="1" dirty="0">
                <a:solidFill>
                  <a:srgbClr val="000000"/>
                </a:solidFill>
                <a:latin typeface="Arial"/>
              </a:rPr>
              <a:t>New GIN portal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      New </a:t>
            </a:r>
            <a:r>
              <a:rPr lang="en-CA" altLang="en-US" sz="1350" kern="0" dirty="0">
                <a:solidFill>
                  <a:srgbClr val="507350"/>
                </a:solidFill>
                <a:latin typeface="Arial"/>
              </a:rPr>
              <a:t>user interface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      New data synch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	- </a:t>
            </a:r>
            <a:r>
              <a:rPr lang="en-CA" altLang="en-US" sz="1350" kern="0" dirty="0">
                <a:solidFill>
                  <a:srgbClr val="507350"/>
                </a:solidFill>
                <a:latin typeface="Arial"/>
              </a:rPr>
              <a:t>real-time data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      New data delivery (</a:t>
            </a:r>
            <a:r>
              <a:rPr lang="en-CA" altLang="en-US" sz="135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Google</a:t>
            </a: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-friendly)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	- </a:t>
            </a:r>
            <a:r>
              <a:rPr lang="en-CA" altLang="en-US" sz="1350" kern="0" dirty="0">
                <a:solidFill>
                  <a:srgbClr val="507350"/>
                </a:solidFill>
                <a:latin typeface="Arial"/>
              </a:rPr>
              <a:t>Linked Data (CAN-US)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      New tools: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	- </a:t>
            </a:r>
            <a:r>
              <a:rPr lang="en-CA" altLang="en-US" sz="1350" kern="0" dirty="0">
                <a:solidFill>
                  <a:srgbClr val="507350"/>
                </a:solidFill>
                <a:latin typeface="Arial"/>
              </a:rPr>
              <a:t>3D well viewer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	- </a:t>
            </a:r>
            <a:r>
              <a:rPr lang="en-CA" altLang="en-US" sz="1350" kern="0" dirty="0">
                <a:solidFill>
                  <a:srgbClr val="507350"/>
                </a:solidFill>
                <a:latin typeface="Arial"/>
              </a:rPr>
              <a:t>Complex borehole viewer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	</a:t>
            </a:r>
            <a:r>
              <a:rPr lang="en-CA" altLang="en-US" sz="1350" kern="0">
                <a:solidFill>
                  <a:srgbClr val="000000"/>
                </a:solidFill>
                <a:latin typeface="Arial"/>
              </a:rPr>
              <a:t>- </a:t>
            </a:r>
            <a:r>
              <a:rPr lang="en-CA" altLang="en-US" sz="1350" kern="0" smtClean="0">
                <a:solidFill>
                  <a:srgbClr val="507350"/>
                </a:solidFill>
                <a:latin typeface="Arial"/>
              </a:rPr>
              <a:t>Groundwater dashboard</a:t>
            </a:r>
            <a:endParaRPr lang="en-CA" altLang="en-US" sz="1350" kern="0" dirty="0">
              <a:solidFill>
                <a:srgbClr val="507350"/>
              </a:solidFill>
              <a:latin typeface="Arial"/>
            </a:endParaRP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	- </a:t>
            </a:r>
            <a:r>
              <a:rPr lang="en-CA" altLang="en-US" sz="1350" kern="0" dirty="0">
                <a:solidFill>
                  <a:srgbClr val="507350"/>
                </a:solidFill>
                <a:latin typeface="Arial"/>
              </a:rPr>
              <a:t>Water level calculator 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	  (well, aquifer; past, future)</a:t>
            </a:r>
          </a:p>
          <a:p>
            <a:pPr marL="0" indent="0" defTabSz="685800">
              <a:spcBef>
                <a:spcPct val="0"/>
              </a:spcBef>
              <a:buNone/>
              <a:defRPr/>
            </a:pPr>
            <a:r>
              <a:rPr lang="en-CA" altLang="en-US" sz="1350" kern="0" dirty="0">
                <a:solidFill>
                  <a:srgbClr val="000000"/>
                </a:solidFill>
                <a:latin typeface="Arial"/>
              </a:rPr>
              <a:t>	- other?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61975" y="3886200"/>
            <a:ext cx="3667125" cy="9715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685800">
              <a:spcBef>
                <a:spcPct val="0"/>
              </a:spcBef>
              <a:buNone/>
              <a:defRPr/>
            </a:pPr>
            <a:r>
              <a:rPr lang="en-CA" altLang="en-US" sz="2700" b="1" kern="0" dirty="0">
                <a:solidFill>
                  <a:srgbClr val="557D55"/>
                </a:solidFill>
                <a:latin typeface="Arial"/>
              </a:rPr>
              <a:t>Introducing</a:t>
            </a:r>
          </a:p>
          <a:p>
            <a:pPr marL="0" indent="0" algn="ctr" defTabSz="685800">
              <a:spcBef>
                <a:spcPts val="675"/>
              </a:spcBef>
              <a:buNone/>
              <a:defRPr/>
            </a:pPr>
            <a:r>
              <a:rPr lang="en-CA" altLang="en-US" sz="12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GIN Partner Contact: </a:t>
            </a:r>
            <a:r>
              <a:rPr lang="en-CA" altLang="en-US" sz="1200" kern="0" dirty="0">
                <a:solidFill>
                  <a:srgbClr val="000000"/>
                </a:solidFill>
                <a:latin typeface="Arial"/>
              </a:rPr>
              <a:t>Girard, Étienne etienne.girard@canada.ca</a:t>
            </a:r>
            <a:endParaRPr lang="en-CA" altLang="en-US" sz="21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9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96" y="16065"/>
            <a:ext cx="8046720" cy="532575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+mn-lt"/>
              </a:rPr>
              <a:t>OVERVIEW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39"/>
            <a:ext cx="8328074" cy="3791243"/>
          </a:xfrm>
        </p:spPr>
        <p:txBody>
          <a:bodyPr>
            <a:normAutofit fontScale="55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endParaRPr lang="en-CA" dirty="0" smtClean="0"/>
          </a:p>
          <a:p>
            <a:pPr marL="514337" indent="-514337">
              <a:buFont typeface="+mj-lt"/>
              <a:buAutoNum type="arabicPeriod"/>
            </a:pPr>
            <a:r>
              <a:rPr lang="en-CA" dirty="0"/>
              <a:t>Participants Role call (5-10 min)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Opening </a:t>
            </a:r>
            <a:r>
              <a:rPr lang="en-CA" dirty="0"/>
              <a:t>remarks (5 min) – Daniel </a:t>
            </a:r>
            <a:r>
              <a:rPr lang="en-CA" dirty="0" smtClean="0"/>
              <a:t>Lebel</a:t>
            </a:r>
            <a:endParaRPr lang="en-CA" dirty="0"/>
          </a:p>
          <a:p>
            <a:pPr marL="514350" lvl="0" indent="-514350">
              <a:buFont typeface="+mj-lt"/>
              <a:buAutoNum type="arabicPeriod"/>
            </a:pPr>
            <a:r>
              <a:rPr lang="en-CA" dirty="0" smtClean="0"/>
              <a:t>Groundwater </a:t>
            </a:r>
            <a:r>
              <a:rPr lang="en-CA" dirty="0"/>
              <a:t>Geoscience </a:t>
            </a:r>
            <a:r>
              <a:rPr lang="en-CA" dirty="0" smtClean="0"/>
              <a:t>Program (5 min) - Yves Michaud</a:t>
            </a:r>
            <a:endParaRPr lang="en-CA" dirty="0"/>
          </a:p>
          <a:p>
            <a:pPr marL="514350" lvl="0" indent="-514350">
              <a:buFont typeface="+mj-lt"/>
              <a:buAutoNum type="arabicPeriod"/>
            </a:pPr>
            <a:r>
              <a:rPr lang="en-CA" dirty="0" smtClean="0"/>
              <a:t>Archetypal Aquifer Project (5 min) - Hazen Russell</a:t>
            </a:r>
            <a:endParaRPr lang="en-CA" dirty="0"/>
          </a:p>
          <a:p>
            <a:pPr marL="514350" lvl="0" indent="-514350">
              <a:buFont typeface="+mj-lt"/>
              <a:buAutoNum type="arabicPeriod"/>
            </a:pPr>
            <a:r>
              <a:rPr lang="en-CA" dirty="0"/>
              <a:t>Mapping </a:t>
            </a:r>
            <a:r>
              <a:rPr lang="en-CA" dirty="0" smtClean="0"/>
              <a:t>the Principal </a:t>
            </a:r>
            <a:r>
              <a:rPr lang="en-CA" dirty="0"/>
              <a:t>B</a:t>
            </a:r>
            <a:r>
              <a:rPr lang="en-CA" dirty="0" smtClean="0"/>
              <a:t>edrock Aquifers of Canada (5 min) - Alfonso Rivera</a:t>
            </a:r>
            <a:endParaRPr lang="en-CA" dirty="0"/>
          </a:p>
          <a:p>
            <a:pPr marL="514350" lvl="0" indent="-514350">
              <a:buFont typeface="+mj-lt"/>
              <a:buAutoNum type="arabicPeriod"/>
            </a:pPr>
            <a:r>
              <a:rPr lang="en-CA" dirty="0"/>
              <a:t>Groundwater </a:t>
            </a:r>
            <a:r>
              <a:rPr lang="en-CA" dirty="0" smtClean="0"/>
              <a:t>Information</a:t>
            </a:r>
            <a:r>
              <a:rPr lang="en-CA" dirty="0"/>
              <a:t> </a:t>
            </a:r>
            <a:r>
              <a:rPr lang="en-CA" dirty="0" smtClean="0"/>
              <a:t>Network (5 min) - Boyan Brodaric</a:t>
            </a:r>
            <a:endParaRPr lang="en-CA" dirty="0"/>
          </a:p>
          <a:p>
            <a:pPr marL="514350" lvl="0" indent="-514350">
              <a:buFont typeface="+mj-lt"/>
              <a:buAutoNum type="arabicPeriod"/>
            </a:pPr>
            <a:r>
              <a:rPr lang="en-CA" sz="3800" b="1" dirty="0">
                <a:solidFill>
                  <a:schemeClr val="tx2"/>
                </a:solidFill>
              </a:rPr>
              <a:t>Logistics for future meetings (5 min)</a:t>
            </a:r>
          </a:p>
          <a:p>
            <a:pPr lvl="2"/>
            <a:r>
              <a:rPr lang="en-CA" sz="3800" b="1" dirty="0" smtClean="0">
                <a:solidFill>
                  <a:schemeClr val="tx2"/>
                </a:solidFill>
              </a:rPr>
              <a:t>Content</a:t>
            </a:r>
          </a:p>
          <a:p>
            <a:pPr lvl="2"/>
            <a:r>
              <a:rPr lang="en-CA" sz="3800" b="1" dirty="0" smtClean="0">
                <a:solidFill>
                  <a:schemeClr val="tx2"/>
                </a:solidFill>
              </a:rPr>
              <a:t>Format</a:t>
            </a:r>
            <a:endParaRPr lang="en-CA" sz="3800" b="1" dirty="0">
              <a:solidFill>
                <a:schemeClr val="tx2"/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CA" sz="3800" b="1" dirty="0">
                <a:solidFill>
                  <a:schemeClr val="tx2"/>
                </a:solidFill>
              </a:rPr>
              <a:t>Comments / suggestions </a:t>
            </a:r>
            <a:r>
              <a:rPr lang="en-CA" sz="3800" b="1" dirty="0" smtClean="0">
                <a:solidFill>
                  <a:schemeClr val="tx2"/>
                </a:solidFill>
              </a:rPr>
              <a:t>(15 </a:t>
            </a:r>
            <a:r>
              <a:rPr lang="en-CA" sz="3800" b="1" dirty="0">
                <a:solidFill>
                  <a:schemeClr val="tx2"/>
                </a:solidFill>
              </a:rPr>
              <a:t>min)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39"/>
            <a:ext cx="8328074" cy="37912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THANK YOU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/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MERCI!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1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96" y="80304"/>
            <a:ext cx="8046720" cy="889868"/>
          </a:xfrm>
        </p:spPr>
        <p:txBody>
          <a:bodyPr>
            <a:normAutofit/>
          </a:bodyPr>
          <a:lstStyle/>
          <a:p>
            <a:r>
              <a:rPr lang="en-CA" sz="2400" dirty="0"/>
              <a:t>Groundwater Geoscience Program</a:t>
            </a:r>
            <a:br>
              <a:rPr lang="en-CA" sz="2400" dirty="0"/>
            </a:br>
            <a:r>
              <a:rPr lang="en-CA" sz="2400" dirty="0"/>
              <a:t>Phase V 2019-2024 </a:t>
            </a:r>
            <a:endParaRPr lang="en-US" sz="2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66675"/>
            <a:ext cx="8328074" cy="32849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1800" dirty="0"/>
              <a:t>Program’s goal</a:t>
            </a:r>
          </a:p>
          <a:p>
            <a:pPr marL="857228" lvl="1" indent="-457189">
              <a:buFont typeface="Wingdings" panose="05000000000000000000" pitchFamily="2" charset="2"/>
              <a:buChar char="§"/>
            </a:pPr>
            <a:r>
              <a:rPr lang="en-CA" sz="1400" dirty="0"/>
              <a:t>To better understand groundwater distribution, quantity, flow dynamics and possible impacts on Canada’s sustainable developments</a:t>
            </a:r>
          </a:p>
          <a:p>
            <a:pPr marL="0" indent="0">
              <a:buNone/>
            </a:pPr>
            <a:r>
              <a:rPr lang="en-CA" sz="1800" dirty="0"/>
              <a:t>Themes and Project’s titles</a:t>
            </a:r>
          </a:p>
          <a:p>
            <a:pPr marL="857228" lvl="1" indent="-457189">
              <a:buFont typeface="Wingdings" panose="05000000000000000000" pitchFamily="2" charset="2"/>
              <a:buChar char="§"/>
            </a:pPr>
            <a:r>
              <a:rPr lang="en-CA" sz="1400" dirty="0"/>
              <a:t>Groundwater inventories   -   </a:t>
            </a:r>
            <a:r>
              <a:rPr lang="en-CA" sz="1400" b="1" dirty="0"/>
              <a:t>Archetypical Aquifers</a:t>
            </a:r>
          </a:p>
          <a:p>
            <a:pPr marL="857228" lvl="1" indent="-457189">
              <a:buFont typeface="Wingdings" panose="05000000000000000000" pitchFamily="2" charset="2"/>
              <a:buChar char="§"/>
            </a:pPr>
            <a:r>
              <a:rPr lang="en-CA" sz="1400" dirty="0"/>
              <a:t>Cumulative effects   -   </a:t>
            </a:r>
            <a:r>
              <a:rPr lang="en-CA" sz="1400" b="1" dirty="0"/>
              <a:t>Fox Creek aquifer system</a:t>
            </a:r>
          </a:p>
          <a:p>
            <a:pPr marL="857228" lvl="1" indent="-457189">
              <a:buFont typeface="Wingdings" panose="05000000000000000000" pitchFamily="2" charset="2"/>
              <a:buChar char="§"/>
            </a:pPr>
            <a:r>
              <a:rPr lang="en-CA" sz="1400" dirty="0"/>
              <a:t>Methods for assessing groundwater   -   </a:t>
            </a:r>
            <a:r>
              <a:rPr lang="en-CA" sz="1400" b="1" dirty="0"/>
              <a:t>Water resources characterization and modeling</a:t>
            </a:r>
          </a:p>
          <a:p>
            <a:pPr marL="857228" lvl="1" indent="-457189">
              <a:buFont typeface="Wingdings" panose="05000000000000000000" pitchFamily="2" charset="2"/>
              <a:buChar char="§"/>
            </a:pPr>
            <a:r>
              <a:rPr lang="en-CA" sz="1400" dirty="0"/>
              <a:t>Data modeling and dissemination   -   </a:t>
            </a:r>
            <a:r>
              <a:rPr lang="en-CA" sz="1400" b="1" dirty="0"/>
              <a:t>Groundwater information network</a:t>
            </a:r>
          </a:p>
          <a:p>
            <a:pPr marL="0" indent="0">
              <a:buNone/>
            </a:pPr>
            <a:r>
              <a:rPr lang="en-CA" sz="1800" dirty="0"/>
              <a:t>Outputs</a:t>
            </a:r>
          </a:p>
          <a:p>
            <a:pPr marL="857228" lvl="1" indent="-457189">
              <a:buFont typeface="Wingdings" panose="05000000000000000000" pitchFamily="2" charset="2"/>
              <a:buChar char="§"/>
            </a:pPr>
            <a:r>
              <a:rPr lang="en-CA" sz="1400" dirty="0"/>
              <a:t>Produce geoscience knowledge tools and information</a:t>
            </a:r>
            <a:endParaRPr lang="en-CA" sz="1700" dirty="0"/>
          </a:p>
          <a:p>
            <a:pPr marL="0" indent="0">
              <a:buNone/>
            </a:pPr>
            <a:r>
              <a:rPr lang="en-CA" sz="1800" dirty="0"/>
              <a:t>Ultimate Outcome</a:t>
            </a:r>
          </a:p>
          <a:p>
            <a:pPr marL="857228" lvl="1" indent="-457189">
              <a:buFont typeface="Wingdings" panose="05000000000000000000" pitchFamily="2" charset="2"/>
              <a:buChar char="§"/>
            </a:pPr>
            <a:r>
              <a:rPr lang="en-CA" sz="1400" dirty="0"/>
              <a:t>Better management of Groundwater resources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3824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0D297C05-AC99-294D-B757-1B4E4231E77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189"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185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74" y="1280007"/>
            <a:ext cx="6709218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Archetypal Aquifer Project: </a:t>
            </a:r>
            <a:r>
              <a:rPr lang="en-US" sz="2700" dirty="0"/>
              <a:t>Introduction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575" y="2591480"/>
            <a:ext cx="6709218" cy="874562"/>
          </a:xfrm>
        </p:spPr>
        <p:txBody>
          <a:bodyPr>
            <a:normAutofit lnSpcReduction="10000"/>
          </a:bodyPr>
          <a:lstStyle/>
          <a:p>
            <a:r>
              <a:rPr lang="en-CA" sz="2400" dirty="0" smtClean="0"/>
              <a:t>Groundwater Geoscience Program </a:t>
            </a:r>
          </a:p>
          <a:p>
            <a:r>
              <a:rPr lang="en-CA" sz="2400" dirty="0" smtClean="0"/>
              <a:t>National Dialogue on Groundwater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B36F1-FB90-754E-992A-C370201B3BEE}"/>
              </a:ext>
            </a:extLst>
          </p:cNvPr>
          <p:cNvSpPr txBox="1"/>
          <p:nvPr/>
        </p:nvSpPr>
        <p:spPr>
          <a:xfrm>
            <a:off x="0" y="4670656"/>
            <a:ext cx="172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2020-01-15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6BC55-9D8C-8D4C-8600-DDF9A56E4EB4}"/>
              </a:ext>
            </a:extLst>
          </p:cNvPr>
          <p:cNvSpPr txBox="1"/>
          <p:nvPr/>
        </p:nvSpPr>
        <p:spPr>
          <a:xfrm>
            <a:off x="90574" y="3883470"/>
            <a:ext cx="2025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Hazen A.J. Russell</a:t>
            </a:r>
          </a:p>
        </p:txBody>
      </p:sp>
    </p:spTree>
    <p:extLst>
      <p:ext uri="{BB962C8B-B14F-4D97-AF65-F5344CB8AC3E}">
        <p14:creationId xmlns:p14="http://schemas.microsoft.com/office/powerpoint/2010/main" val="283265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0D6-4592-4442-946C-A55F65E6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AA </a:t>
            </a:r>
            <a:r>
              <a:rPr lang="en-CA" dirty="0" smtClean="0"/>
              <a:t>Plan</a:t>
            </a:r>
            <a:r>
              <a:rPr lang="en-CA" dirty="0"/>
              <a:t>: </a:t>
            </a:r>
            <a:r>
              <a:rPr lang="en-CA" dirty="0" smtClean="0"/>
              <a:t>Five </a:t>
            </a:r>
            <a:r>
              <a:rPr lang="en-CA" dirty="0"/>
              <a:t>S</a:t>
            </a:r>
            <a:r>
              <a:rPr lang="en-CA" dirty="0" smtClean="0"/>
              <a:t>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A73EB-55CD-F442-9BB1-17066E7B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7" y="1587259"/>
            <a:ext cx="4675516" cy="2714065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CA" sz="2400" dirty="0"/>
              <a:t>Classification development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400" dirty="0"/>
              <a:t>Data consolidation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400" dirty="0"/>
              <a:t>Case studies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400" dirty="0"/>
              <a:t>Archetypal aquifer summaries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400" dirty="0"/>
              <a:t>National synthesis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7C2AB-A7A4-484B-97F2-A8AE1C36CB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793" y="1242204"/>
            <a:ext cx="42464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0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119B-E33F-174F-90F5-5421BB22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Classification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1529-F748-AA44-A1C2-075AEDE6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" y="1362973"/>
            <a:ext cx="5184475" cy="3094727"/>
          </a:xfrm>
        </p:spPr>
        <p:txBody>
          <a:bodyPr>
            <a:normAutofit/>
          </a:bodyPr>
          <a:lstStyle/>
          <a:p>
            <a:r>
              <a:rPr lang="en-US" sz="2400" dirty="0"/>
              <a:t>Move away from landform – sediment approach</a:t>
            </a:r>
          </a:p>
          <a:p>
            <a:r>
              <a:rPr lang="en-US" sz="2400" dirty="0"/>
              <a:t>Consider three components – charge, reservoir, and confinement</a:t>
            </a:r>
          </a:p>
          <a:p>
            <a:r>
              <a:rPr lang="en-US" sz="2400" dirty="0"/>
              <a:t>Step one –literature review / consultation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4D3A8-F3B4-F846-B12D-12CF6390D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446" y="3233700"/>
            <a:ext cx="1858415" cy="12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E99FB-F5A7-6D42-B38E-62F5265367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991" y="1182336"/>
            <a:ext cx="1624253" cy="345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0A7F48-F457-0D41-8DDC-7BA9403543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542" y="1182336"/>
            <a:ext cx="2207319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3999-ECF0-E646-8AAF-6BAEE1B7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7368988" cy="770992"/>
          </a:xfrm>
        </p:spPr>
        <p:txBody>
          <a:bodyPr/>
          <a:lstStyle/>
          <a:p>
            <a:r>
              <a:rPr lang="en-US" dirty="0"/>
              <a:t>Case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BE510-4B2D-6645-BA65-686C4B09CC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85" y="855096"/>
            <a:ext cx="3413648" cy="93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92B41-7EE0-054E-8D74-338A5AD6FA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742" y="1691406"/>
            <a:ext cx="2450573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2CF56-1DEE-AA43-A94F-7B8A6FB42F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6663" y="2664897"/>
            <a:ext cx="2661891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5AB87-9AAC-E542-B5EE-2805951322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85" y="2407238"/>
            <a:ext cx="2747299" cy="1908000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B9C9004-D42E-4741-8E20-36725F9F6C5F}"/>
              </a:ext>
            </a:extLst>
          </p:cNvPr>
          <p:cNvCxnSpPr>
            <a:cxnSpLocks/>
          </p:cNvCxnSpPr>
          <p:nvPr/>
        </p:nvCxnSpPr>
        <p:spPr>
          <a:xfrm rot="10800000">
            <a:off x="2875397" y="3050870"/>
            <a:ext cx="411267" cy="161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F1FFADC-2C99-8D4D-A9B4-3D9A2ADC6292}"/>
              </a:ext>
            </a:extLst>
          </p:cNvPr>
          <p:cNvCxnSpPr>
            <a:cxnSpLocks/>
          </p:cNvCxnSpPr>
          <p:nvPr/>
        </p:nvCxnSpPr>
        <p:spPr>
          <a:xfrm rot="10800000">
            <a:off x="5948557" y="3278869"/>
            <a:ext cx="1158291" cy="2860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505C9A6-27E3-404B-93FF-1821A83B5E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572" y="855096"/>
            <a:ext cx="2997130" cy="72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4122EA-3E7B-A249-9983-198E3FE44316}"/>
              </a:ext>
            </a:extLst>
          </p:cNvPr>
          <p:cNvSpPr txBox="1"/>
          <p:nvPr/>
        </p:nvSpPr>
        <p:spPr>
          <a:xfrm>
            <a:off x="6628705" y="998405"/>
            <a:ext cx="198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/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Confining layers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A0AF8F-25FF-C249-83DE-D78DDF4D7C1F}"/>
              </a:ext>
            </a:extLst>
          </p:cNvPr>
          <p:cNvSpPr txBox="1"/>
          <p:nvPr/>
        </p:nvSpPr>
        <p:spPr>
          <a:xfrm>
            <a:off x="3329080" y="2080266"/>
            <a:ext cx="278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Aquifer Facies /  Physical Properties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B64D4E-059C-534D-9ECA-54459B7D5870}"/>
              </a:ext>
            </a:extLst>
          </p:cNvPr>
          <p:cNvSpPr txBox="1"/>
          <p:nvPr/>
        </p:nvSpPr>
        <p:spPr>
          <a:xfrm>
            <a:off x="298450" y="1856296"/>
            <a:ext cx="278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Hydraulic Properties / Response</a:t>
            </a:r>
          </a:p>
        </p:txBody>
      </p:sp>
    </p:spTree>
    <p:extLst>
      <p:ext uri="{BB962C8B-B14F-4D97-AF65-F5344CB8AC3E}">
        <p14:creationId xmlns:p14="http://schemas.microsoft.com/office/powerpoint/2010/main" val="12136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70B1-62B8-EA4B-B8A9-29BE131D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5" y="205979"/>
            <a:ext cx="7645033" cy="857250"/>
          </a:xfrm>
        </p:spPr>
        <p:txBody>
          <a:bodyPr/>
          <a:lstStyle/>
          <a:p>
            <a:r>
              <a:rPr lang="en-US" dirty="0"/>
              <a:t>Calgary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A0EA-0C5E-8C46-9359-1FB02EF26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5842" y="1344654"/>
            <a:ext cx="5365630" cy="2758297"/>
          </a:xfrm>
        </p:spPr>
        <p:txBody>
          <a:bodyPr/>
          <a:lstStyle/>
          <a:p>
            <a:r>
              <a:rPr lang="en-US" dirty="0"/>
              <a:t>Outreach and community engagement</a:t>
            </a:r>
          </a:p>
          <a:p>
            <a:r>
              <a:rPr lang="en-US" dirty="0" err="1"/>
              <a:t>GeoConvention</a:t>
            </a:r>
            <a:r>
              <a:rPr lang="en-US" dirty="0"/>
              <a:t> 2020</a:t>
            </a:r>
          </a:p>
          <a:p>
            <a:pPr lvl="1"/>
            <a:r>
              <a:rPr lang="en-US" sz="2000" dirty="0"/>
              <a:t>Toward Definition of Archetypal Aquifers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7BF6B-E6B7-7742-8DFE-512F2E36C9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1086"/>
            <a:ext cx="332890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2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47" y="964614"/>
            <a:ext cx="5177315" cy="3394472"/>
          </a:xfrm>
        </p:spPr>
        <p:txBody>
          <a:bodyPr>
            <a:normAutofit/>
          </a:bodyPr>
          <a:lstStyle/>
          <a:p>
            <a:r>
              <a:rPr lang="en-US" dirty="0"/>
              <a:t>Synopsis maps at national scale are required</a:t>
            </a:r>
          </a:p>
          <a:p>
            <a:pPr lvl="1"/>
            <a:r>
              <a:rPr lang="en-US" dirty="0"/>
              <a:t>Bedrock and surficial aquifers</a:t>
            </a:r>
          </a:p>
          <a:p>
            <a:pPr lvl="1"/>
            <a:r>
              <a:rPr lang="en-US" dirty="0"/>
              <a:t>bedrock version ##</a:t>
            </a:r>
          </a:p>
          <a:p>
            <a:pPr lvl="2"/>
            <a:r>
              <a:rPr lang="en-US" dirty="0"/>
              <a:t>Rivera to present on emerging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7565E-C5E5-1D4E-8F84-558B882E06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885" y="964614"/>
            <a:ext cx="1757812" cy="14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D686E1-326D-5549-A0C8-ADE1AA4EA4C0}"/>
              </a:ext>
            </a:extLst>
          </p:cNvPr>
          <p:cNvSpPr txBox="1"/>
          <p:nvPr/>
        </p:nvSpPr>
        <p:spPr>
          <a:xfrm>
            <a:off x="8019770" y="15508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1978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ED19A-D794-E342-978F-3754A34559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835" y="2473135"/>
            <a:ext cx="1893911" cy="14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A756D-5B9D-834B-B22E-E7528CDE1697}"/>
              </a:ext>
            </a:extLst>
          </p:cNvPr>
          <p:cNvSpPr txBox="1"/>
          <p:nvPr/>
        </p:nvSpPr>
        <p:spPr>
          <a:xfrm>
            <a:off x="8019770" y="30386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AE0C3-E843-EC44-97AD-D9F3F28F979E}"/>
              </a:ext>
            </a:extLst>
          </p:cNvPr>
          <p:cNvSpPr txBox="1"/>
          <p:nvPr/>
        </p:nvSpPr>
        <p:spPr>
          <a:xfrm>
            <a:off x="8019770" y="40785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7463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nds and Mineral_template_A_f.pptx" id="{06E613A1-0917-4969-91D6-07D4E8A767BA}" vid="{44E7423B-80F5-44CE-B14D-93DA61D2A9E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nds and Mineral_template_A_f.pptx" id="{06E613A1-0917-4969-91D6-07D4E8A767BA}" vid="{44E7423B-80F5-44CE-B14D-93DA61D2A9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Lands and Mineral_template_A_f</Template>
  <TotalTime>88</TotalTime>
  <Words>1045</Words>
  <Application>Microsoft Office PowerPoint</Application>
  <PresentationFormat>Affichage à l'écran (16:9)</PresentationFormat>
  <Paragraphs>229</Paragraphs>
  <Slides>25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25</vt:i4>
      </vt:variant>
    </vt:vector>
  </HeadingPairs>
  <TitlesOfParts>
    <vt:vector size="37" baseType="lpstr">
      <vt:lpstr>Arial</vt:lpstr>
      <vt:lpstr>Calibri</vt:lpstr>
      <vt:lpstr>Myriad Pro</vt:lpstr>
      <vt:lpstr>Tahoma</vt:lpstr>
      <vt:lpstr>Times New Roman</vt:lpstr>
      <vt:lpstr>Verdana</vt:lpstr>
      <vt:lpstr>Wingdings</vt:lpstr>
      <vt:lpstr>Office Theme</vt:lpstr>
      <vt:lpstr>Default Design</vt:lpstr>
      <vt:lpstr>2_Office Theme</vt:lpstr>
      <vt:lpstr>1_Office Theme</vt:lpstr>
      <vt:lpstr>3_Office Theme</vt:lpstr>
      <vt:lpstr> DIALOGUE NATIONAL SUR LES EAUX SOUTERRAINES - NATIONAL DIALOGUE ON GROUNDWATER  </vt:lpstr>
      <vt:lpstr>FIRST CALL - OVERVIEW</vt:lpstr>
      <vt:lpstr>Groundwater Geoscience Program Phase V 2019-2024 </vt:lpstr>
      <vt:lpstr>Archetypal Aquifer Project: Introduction </vt:lpstr>
      <vt:lpstr>AA Plan: Five Step</vt:lpstr>
      <vt:lpstr>Classification Development</vt:lpstr>
      <vt:lpstr>Case Studies</vt:lpstr>
      <vt:lpstr>Calgary 2020</vt:lpstr>
      <vt:lpstr>National Maps</vt:lpstr>
      <vt:lpstr>Summary  / Impact</vt:lpstr>
      <vt:lpstr>Mapping the Principal Bedrock Aquifers of Canada    Alfonso Rivera   Geological Survey of Canada </vt:lpstr>
      <vt:lpstr>Présentation PowerPoint</vt:lpstr>
      <vt:lpstr>Présentation PowerPoint</vt:lpstr>
      <vt:lpstr>Présentation PowerPoint</vt:lpstr>
      <vt:lpstr>Background knowledge and previous works</vt:lpstr>
      <vt:lpstr>Background knowledge and previous works</vt:lpstr>
      <vt:lpstr>Présentation PowerPoint</vt:lpstr>
      <vt:lpstr>Bedrock aquifers delineation criteria, based on geological conditions </vt:lpstr>
      <vt:lpstr>Présentation PowerPoint</vt:lpstr>
      <vt:lpstr>Summary and Next Steps</vt:lpstr>
      <vt:lpstr>      GROUNDWATER INFORMATION NETWORK (GIN)   Boyan Brodaric   Geological Survey of Canada  </vt:lpstr>
      <vt:lpstr>Présentation PowerPoint</vt:lpstr>
      <vt:lpstr>Présentation PowerPoint</vt:lpstr>
      <vt:lpstr>OVERVIEW</vt:lpstr>
      <vt:lpstr>Présentation PowerPoint</vt:lpstr>
    </vt:vector>
  </TitlesOfParts>
  <Company>NRCan  /  RNCan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Jacob, Nathalie</dc:creator>
  <cp:lastModifiedBy>Michaud, Yves</cp:lastModifiedBy>
  <cp:revision>27</cp:revision>
  <dcterms:created xsi:type="dcterms:W3CDTF">2020-01-08T15:41:39Z</dcterms:created>
  <dcterms:modified xsi:type="dcterms:W3CDTF">2020-01-15T22:59:09Z</dcterms:modified>
</cp:coreProperties>
</file>